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58" r:id="rId4"/>
    <p:sldId id="259" r:id="rId5"/>
    <p:sldId id="260" r:id="rId6"/>
    <p:sldId id="266" r:id="rId7"/>
    <p:sldId id="267" r:id="rId8"/>
    <p:sldId id="268" r:id="rId9"/>
    <p:sldId id="269" r:id="rId10"/>
    <p:sldId id="270" r:id="rId11"/>
    <p:sldId id="271" r:id="rId12"/>
    <p:sldId id="273" r:id="rId13"/>
    <p:sldId id="274" r:id="rId14"/>
    <p:sldId id="276" r:id="rId15"/>
    <p:sldId id="277" r:id="rId16"/>
    <p:sldId id="278" r:id="rId17"/>
    <p:sldId id="279" r:id="rId18"/>
    <p:sldId id="283" r:id="rId19"/>
    <p:sldId id="284" r:id="rId20"/>
    <p:sldId id="280" r:id="rId21"/>
    <p:sldId id="281" r:id="rId22"/>
    <p:sldId id="282" r:id="rId23"/>
    <p:sldId id="285" r:id="rId24"/>
    <p:sldId id="286" r:id="rId25"/>
    <p:sldId id="294" r:id="rId26"/>
    <p:sldId id="287" r:id="rId27"/>
    <p:sldId id="288" r:id="rId28"/>
    <p:sldId id="289" r:id="rId29"/>
    <p:sldId id="290" r:id="rId30"/>
    <p:sldId id="291" r:id="rId31"/>
    <p:sldId id="292" r:id="rId32"/>
    <p:sldId id="293" r:id="rId33"/>
    <p:sldId id="295" r:id="rId34"/>
    <p:sldId id="296" r:id="rId35"/>
    <p:sldId id="297" r:id="rId36"/>
    <p:sldId id="298" r:id="rId37"/>
    <p:sldId id="299" r:id="rId38"/>
    <p:sldId id="300" r:id="rId39"/>
    <p:sldId id="301" r:id="rId40"/>
    <p:sldId id="302" r:id="rId41"/>
    <p:sldId id="303" r:id="rId42"/>
    <p:sldId id="305" r:id="rId43"/>
    <p:sldId id="306" r:id="rId44"/>
    <p:sldId id="307" r:id="rId45"/>
    <p:sldId id="308" r:id="rId46"/>
    <p:sldId id="309" r:id="rId47"/>
    <p:sldId id="310" r:id="rId48"/>
    <p:sldId id="311" r:id="rId49"/>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898" autoAdjust="0"/>
    <p:restoredTop sz="94660"/>
  </p:normalViewPr>
  <p:slideViewPr>
    <p:cSldViewPr snapToGrid="0">
      <p:cViewPr varScale="1">
        <p:scale>
          <a:sx n="102" d="100"/>
          <a:sy n="102" d="100"/>
        </p:scale>
        <p:origin x="200" y="7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p:cNvSpPr>
            <a:spLocks noGrp="1"/>
          </p:cNvSpPr>
          <p:nvPr>
            <p:ph type="dt" sz="half" idx="10"/>
          </p:nvPr>
        </p:nvSpPr>
        <p:spPr/>
        <p:txBody>
          <a:bodyPr/>
          <a:lstStyle/>
          <a:p>
            <a:fld id="{F9DBCBE8-65EE-4E55-9ADC-C8B7189F6719}" type="datetimeFigureOut">
              <a:rPr lang="he-IL" smtClean="0"/>
              <a:t>כ"ג.תמוז.תשפ"א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E796F8BE-4952-4462-8624-0D901EBCB99E}" type="slidenum">
              <a:rPr lang="he-IL" smtClean="0"/>
              <a:t>‹#›</a:t>
            </a:fld>
            <a:endParaRPr lang="he-IL"/>
          </a:p>
        </p:txBody>
      </p:sp>
    </p:spTree>
    <p:extLst>
      <p:ext uri="{BB962C8B-B14F-4D97-AF65-F5344CB8AC3E}">
        <p14:creationId xmlns:p14="http://schemas.microsoft.com/office/powerpoint/2010/main" val="1144387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9DBCBE8-65EE-4E55-9ADC-C8B7189F6719}" type="datetimeFigureOut">
              <a:rPr lang="he-IL" smtClean="0"/>
              <a:t>כ"ג.תמוז.תשפ"א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E796F8BE-4952-4462-8624-0D901EBCB99E}" type="slidenum">
              <a:rPr lang="he-IL" smtClean="0"/>
              <a:t>‹#›</a:t>
            </a:fld>
            <a:endParaRPr lang="he-IL"/>
          </a:p>
        </p:txBody>
      </p:sp>
    </p:spTree>
    <p:extLst>
      <p:ext uri="{BB962C8B-B14F-4D97-AF65-F5344CB8AC3E}">
        <p14:creationId xmlns:p14="http://schemas.microsoft.com/office/powerpoint/2010/main" val="2718713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9DBCBE8-65EE-4E55-9ADC-C8B7189F6719}" type="datetimeFigureOut">
              <a:rPr lang="he-IL" smtClean="0"/>
              <a:t>כ"ג.תמוז.תשפ"א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E796F8BE-4952-4462-8624-0D901EBCB99E}" type="slidenum">
              <a:rPr lang="he-IL" smtClean="0"/>
              <a:t>‹#›</a:t>
            </a:fld>
            <a:endParaRPr lang="he-IL"/>
          </a:p>
        </p:txBody>
      </p:sp>
    </p:spTree>
    <p:extLst>
      <p:ext uri="{BB962C8B-B14F-4D97-AF65-F5344CB8AC3E}">
        <p14:creationId xmlns:p14="http://schemas.microsoft.com/office/powerpoint/2010/main" val="386060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9DBCBE8-65EE-4E55-9ADC-C8B7189F6719}" type="datetimeFigureOut">
              <a:rPr lang="he-IL" smtClean="0"/>
              <a:t>כ"ג.תמוז.תשפ"א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E796F8BE-4952-4462-8624-0D901EBCB99E}" type="slidenum">
              <a:rPr lang="he-IL" smtClean="0"/>
              <a:t>‹#›</a:t>
            </a:fld>
            <a:endParaRPr lang="he-IL"/>
          </a:p>
        </p:txBody>
      </p:sp>
    </p:spTree>
    <p:extLst>
      <p:ext uri="{BB962C8B-B14F-4D97-AF65-F5344CB8AC3E}">
        <p14:creationId xmlns:p14="http://schemas.microsoft.com/office/powerpoint/2010/main" val="2158394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F9DBCBE8-65EE-4E55-9ADC-C8B7189F6719}" type="datetimeFigureOut">
              <a:rPr lang="he-IL" smtClean="0"/>
              <a:t>כ"ג.תמוז.תשפ"א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E796F8BE-4952-4462-8624-0D901EBCB99E}" type="slidenum">
              <a:rPr lang="he-IL" smtClean="0"/>
              <a:t>‹#›</a:t>
            </a:fld>
            <a:endParaRPr lang="he-IL"/>
          </a:p>
        </p:txBody>
      </p:sp>
    </p:spTree>
    <p:extLst>
      <p:ext uri="{BB962C8B-B14F-4D97-AF65-F5344CB8AC3E}">
        <p14:creationId xmlns:p14="http://schemas.microsoft.com/office/powerpoint/2010/main" val="1719998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p:cNvSpPr>
            <a:spLocks noGrp="1"/>
          </p:cNvSpPr>
          <p:nvPr>
            <p:ph type="dt" sz="half" idx="10"/>
          </p:nvPr>
        </p:nvSpPr>
        <p:spPr/>
        <p:txBody>
          <a:bodyPr/>
          <a:lstStyle/>
          <a:p>
            <a:fld id="{F9DBCBE8-65EE-4E55-9ADC-C8B7189F6719}" type="datetimeFigureOut">
              <a:rPr lang="he-IL" smtClean="0"/>
              <a:t>כ"ג.תמוז.תשפ"א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E796F8BE-4952-4462-8624-0D901EBCB99E}" type="slidenum">
              <a:rPr lang="he-IL" smtClean="0"/>
              <a:t>‹#›</a:t>
            </a:fld>
            <a:endParaRPr lang="he-IL"/>
          </a:p>
        </p:txBody>
      </p:sp>
    </p:spTree>
    <p:extLst>
      <p:ext uri="{BB962C8B-B14F-4D97-AF65-F5344CB8AC3E}">
        <p14:creationId xmlns:p14="http://schemas.microsoft.com/office/powerpoint/2010/main" val="160750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p:cNvSpPr>
            <a:spLocks noGrp="1"/>
          </p:cNvSpPr>
          <p:nvPr>
            <p:ph type="dt" sz="half" idx="10"/>
          </p:nvPr>
        </p:nvSpPr>
        <p:spPr/>
        <p:txBody>
          <a:bodyPr/>
          <a:lstStyle/>
          <a:p>
            <a:fld id="{F9DBCBE8-65EE-4E55-9ADC-C8B7189F6719}" type="datetimeFigureOut">
              <a:rPr lang="he-IL" smtClean="0"/>
              <a:t>כ"ג.תמוז.תשפ"א</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E796F8BE-4952-4462-8624-0D901EBCB99E}" type="slidenum">
              <a:rPr lang="he-IL" smtClean="0"/>
              <a:t>‹#›</a:t>
            </a:fld>
            <a:endParaRPr lang="he-IL"/>
          </a:p>
        </p:txBody>
      </p:sp>
    </p:spTree>
    <p:extLst>
      <p:ext uri="{BB962C8B-B14F-4D97-AF65-F5344CB8AC3E}">
        <p14:creationId xmlns:p14="http://schemas.microsoft.com/office/powerpoint/2010/main" val="295898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p:cNvSpPr>
            <a:spLocks noGrp="1"/>
          </p:cNvSpPr>
          <p:nvPr>
            <p:ph type="dt" sz="half" idx="10"/>
          </p:nvPr>
        </p:nvSpPr>
        <p:spPr/>
        <p:txBody>
          <a:bodyPr/>
          <a:lstStyle/>
          <a:p>
            <a:fld id="{F9DBCBE8-65EE-4E55-9ADC-C8B7189F6719}" type="datetimeFigureOut">
              <a:rPr lang="he-IL" smtClean="0"/>
              <a:t>כ"ג.תמוז.תשפ"א</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E796F8BE-4952-4462-8624-0D901EBCB99E}" type="slidenum">
              <a:rPr lang="he-IL" smtClean="0"/>
              <a:t>‹#›</a:t>
            </a:fld>
            <a:endParaRPr lang="he-IL"/>
          </a:p>
        </p:txBody>
      </p:sp>
    </p:spTree>
    <p:extLst>
      <p:ext uri="{BB962C8B-B14F-4D97-AF65-F5344CB8AC3E}">
        <p14:creationId xmlns:p14="http://schemas.microsoft.com/office/powerpoint/2010/main" val="1415748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F9DBCBE8-65EE-4E55-9ADC-C8B7189F6719}" type="datetimeFigureOut">
              <a:rPr lang="he-IL" smtClean="0"/>
              <a:t>כ"ג.תמוז.תשפ"א</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E796F8BE-4952-4462-8624-0D901EBCB99E}" type="slidenum">
              <a:rPr lang="he-IL" smtClean="0"/>
              <a:t>‹#›</a:t>
            </a:fld>
            <a:endParaRPr lang="he-IL"/>
          </a:p>
        </p:txBody>
      </p:sp>
    </p:spTree>
    <p:extLst>
      <p:ext uri="{BB962C8B-B14F-4D97-AF65-F5344CB8AC3E}">
        <p14:creationId xmlns:p14="http://schemas.microsoft.com/office/powerpoint/2010/main" val="2640667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F9DBCBE8-65EE-4E55-9ADC-C8B7189F6719}" type="datetimeFigureOut">
              <a:rPr lang="he-IL" smtClean="0"/>
              <a:t>כ"ג.תמוז.תשפ"א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E796F8BE-4952-4462-8624-0D901EBCB99E}" type="slidenum">
              <a:rPr lang="he-IL" smtClean="0"/>
              <a:t>‹#›</a:t>
            </a:fld>
            <a:endParaRPr lang="he-IL"/>
          </a:p>
        </p:txBody>
      </p:sp>
    </p:spTree>
    <p:extLst>
      <p:ext uri="{BB962C8B-B14F-4D97-AF65-F5344CB8AC3E}">
        <p14:creationId xmlns:p14="http://schemas.microsoft.com/office/powerpoint/2010/main" val="328817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F9DBCBE8-65EE-4E55-9ADC-C8B7189F6719}" type="datetimeFigureOut">
              <a:rPr lang="he-IL" smtClean="0"/>
              <a:t>כ"ג.תמוז.תשפ"א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E796F8BE-4952-4462-8624-0D901EBCB99E}" type="slidenum">
              <a:rPr lang="he-IL" smtClean="0"/>
              <a:t>‹#›</a:t>
            </a:fld>
            <a:endParaRPr lang="he-IL"/>
          </a:p>
        </p:txBody>
      </p:sp>
    </p:spTree>
    <p:extLst>
      <p:ext uri="{BB962C8B-B14F-4D97-AF65-F5344CB8AC3E}">
        <p14:creationId xmlns:p14="http://schemas.microsoft.com/office/powerpoint/2010/main" val="223513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F9DBCBE8-65EE-4E55-9ADC-C8B7189F6719}" type="datetimeFigureOut">
              <a:rPr lang="he-IL" smtClean="0"/>
              <a:t>כ"ג.תמוז.תשפ"א</a:t>
            </a:fld>
            <a:endParaRPr lang="he-IL"/>
          </a:p>
        </p:txBody>
      </p:sp>
      <p:sp>
        <p:nvSpPr>
          <p:cNvPr id="5" name="מציין מיקום של כותרת תחתונה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E796F8BE-4952-4462-8624-0D901EBCB99E}" type="slidenum">
              <a:rPr lang="he-IL" smtClean="0"/>
              <a:t>‹#›</a:t>
            </a:fld>
            <a:endParaRPr lang="he-IL"/>
          </a:p>
        </p:txBody>
      </p:sp>
    </p:spTree>
    <p:extLst>
      <p:ext uri="{BB962C8B-B14F-4D97-AF65-F5344CB8AC3E}">
        <p14:creationId xmlns:p14="http://schemas.microsoft.com/office/powerpoint/2010/main" val="1461437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bee.deals/"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2pz0j4ufjt4zj.cloudfront.net/uploads%2F84422ddcec679e7afce2d758610662cf%2Fscatter.png"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תמונה 5"/>
          <p:cNvPicPr>
            <a:picLocks noChangeAspect="1"/>
          </p:cNvPicPr>
          <p:nvPr/>
        </p:nvPicPr>
        <p:blipFill rotWithShape="1">
          <a:blip r:embed="rId3">
            <a:extLst>
              <a:ext uri="{28A0092B-C50C-407E-A947-70E740481C1C}">
                <a14:useLocalDpi xmlns:a14="http://schemas.microsoft.com/office/drawing/2010/main" val="0"/>
              </a:ext>
            </a:extLst>
          </a:blip>
          <a:srcRect l="27144" t="31527" r="24223" b="23525"/>
          <a:stretch/>
        </p:blipFill>
        <p:spPr>
          <a:xfrm>
            <a:off x="933450" y="2105025"/>
            <a:ext cx="2457450" cy="264795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FE70796F-A83E-9046-A9C6-88077E7E68F2}"/>
              </a:ext>
            </a:extLst>
          </p:cNvPr>
          <p:cNvSpPr txBox="1"/>
          <p:nvPr/>
        </p:nvSpPr>
        <p:spPr>
          <a:xfrm>
            <a:off x="3776868" y="2505670"/>
            <a:ext cx="6390861" cy="1569660"/>
          </a:xfrm>
          <a:prstGeom prst="rect">
            <a:avLst/>
          </a:prstGeom>
          <a:solidFill>
            <a:schemeClr val="bg1"/>
          </a:solidFill>
          <a:ln>
            <a:solidFill>
              <a:schemeClr val="tx1"/>
            </a:solidFill>
            <a:prstDash val="sysDot"/>
          </a:ln>
        </p:spPr>
        <p:txBody>
          <a:bodyPr wrap="square" rtlCol="0">
            <a:spAutoFit/>
          </a:bodyPr>
          <a:lstStyle/>
          <a:p>
            <a:pPr marL="0" algn="ctr" defTabSz="914400" rtl="0" eaLnBrk="1" latinLnBrk="0" hangingPunct="1"/>
            <a:r>
              <a:rPr lang="en-US" sz="3200" dirty="0"/>
              <a:t>B</a:t>
            </a:r>
            <a:r>
              <a:rPr lang="en-IL" sz="3200" dirty="0"/>
              <a:t>ee.deals Data Science Project</a:t>
            </a:r>
          </a:p>
          <a:p>
            <a:pPr marL="0" algn="ctr" defTabSz="914400" rtl="0" eaLnBrk="1" latinLnBrk="0" hangingPunct="1"/>
            <a:endParaRPr lang="en-IL" sz="3200" dirty="0"/>
          </a:p>
          <a:p>
            <a:pPr marL="0" algn="ctr" defTabSz="914400" rtl="0" eaLnBrk="1" latinLnBrk="0" hangingPunct="1"/>
            <a:r>
              <a:rPr lang="en-IL" sz="3200" dirty="0"/>
              <a:t>Submitted by: Boris Martzinovsky</a:t>
            </a:r>
          </a:p>
        </p:txBody>
      </p:sp>
    </p:spTree>
    <p:extLst>
      <p:ext uri="{BB962C8B-B14F-4D97-AF65-F5344CB8AC3E}">
        <p14:creationId xmlns:p14="http://schemas.microsoft.com/office/powerpoint/2010/main" val="2041239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Data Handling</a:t>
            </a:r>
          </a:p>
        </p:txBody>
      </p:sp>
      <p:sp>
        <p:nvSpPr>
          <p:cNvPr id="5" name="Content Placeholder 4">
            <a:extLst>
              <a:ext uri="{FF2B5EF4-FFF2-40B4-BE49-F238E27FC236}">
                <a16:creationId xmlns:a16="http://schemas.microsoft.com/office/drawing/2014/main" id="{8E869BE0-A764-DF4D-8FC0-A9CFF64B20CE}"/>
              </a:ext>
            </a:extLst>
          </p:cNvPr>
          <p:cNvSpPr>
            <a:spLocks noGrp="1"/>
          </p:cNvSpPr>
          <p:nvPr>
            <p:ph idx="1"/>
          </p:nvPr>
        </p:nvSpPr>
        <p:spPr/>
        <p:txBody>
          <a:bodyPr/>
          <a:lstStyle/>
          <a:p>
            <a:pPr algn="l" rtl="0"/>
            <a:r>
              <a:rPr lang="en-IL" sz="2400" dirty="0"/>
              <a:t>Removing unneeded columns, e.g. a column that exists for each possible currency’s conversion rate to ILS</a:t>
            </a:r>
          </a:p>
          <a:p>
            <a:pPr algn="l" rtl="0"/>
            <a:r>
              <a:rPr lang="en-IL" sz="2400" dirty="0"/>
              <a:t>Removing string content from ‘user.rank’ and only leaving the number              (”10. Superbee” -&gt; 10)</a:t>
            </a:r>
          </a:p>
          <a:p>
            <a:pPr algn="l" rtl="0"/>
            <a:r>
              <a:rPr lang="en-IL" sz="2400" dirty="0"/>
              <a:t>Converting this and other ‘object’ type columns to numeric where applicable</a:t>
            </a:r>
          </a:p>
          <a:p>
            <a:pPr algn="l" rtl="0"/>
            <a:r>
              <a:rPr lang="en-IL" sz="2400" dirty="0"/>
              <a:t>The prices for each item are given in a local currency. We convert them to USD for uniformity. Same goes for shipping price.</a:t>
            </a:r>
          </a:p>
          <a:p>
            <a:pPr algn="l" rtl="0"/>
            <a:r>
              <a:rPr lang="en-IL" sz="2400" dirty="0"/>
              <a:t>Filling empty shipping price with 0</a:t>
            </a:r>
          </a:p>
          <a:p>
            <a:pPr algn="l" rtl="0"/>
            <a:endParaRPr lang="en-IL" dirty="0"/>
          </a:p>
        </p:txBody>
      </p:sp>
    </p:spTree>
    <p:extLst>
      <p:ext uri="{BB962C8B-B14F-4D97-AF65-F5344CB8AC3E}">
        <p14:creationId xmlns:p14="http://schemas.microsoft.com/office/powerpoint/2010/main" val="819911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Data Handling</a:t>
            </a:r>
          </a:p>
        </p:txBody>
      </p:sp>
      <p:sp>
        <p:nvSpPr>
          <p:cNvPr id="5" name="Content Placeholder 4">
            <a:extLst>
              <a:ext uri="{FF2B5EF4-FFF2-40B4-BE49-F238E27FC236}">
                <a16:creationId xmlns:a16="http://schemas.microsoft.com/office/drawing/2014/main" id="{8E869BE0-A764-DF4D-8FC0-A9CFF64B20CE}"/>
              </a:ext>
            </a:extLst>
          </p:cNvPr>
          <p:cNvSpPr>
            <a:spLocks noGrp="1"/>
          </p:cNvSpPr>
          <p:nvPr>
            <p:ph idx="1"/>
          </p:nvPr>
        </p:nvSpPr>
        <p:spPr>
          <a:xfrm>
            <a:off x="838200" y="1712891"/>
            <a:ext cx="10515600" cy="4351338"/>
          </a:xfrm>
        </p:spPr>
        <p:txBody>
          <a:bodyPr/>
          <a:lstStyle/>
          <a:p>
            <a:pPr algn="l" rtl="0"/>
            <a:r>
              <a:rPr lang="en-US" dirty="0"/>
              <a:t>We also create a new ‘</a:t>
            </a:r>
            <a:r>
              <a:rPr lang="en-US" dirty="0" err="1"/>
              <a:t>total_price_in_usd</a:t>
            </a:r>
            <a:r>
              <a:rPr lang="en-US" dirty="0"/>
              <a:t>’ column, which holds the sum of the item price and the shipping price, after conversion to USD.</a:t>
            </a:r>
          </a:p>
          <a:p>
            <a:pPr algn="l" rtl="0"/>
            <a:r>
              <a:rPr lang="en-US" dirty="0"/>
              <a:t>Since new posts can be added while crawling, so paged API results might contain duplicate rows. We’ll remove those as well</a:t>
            </a:r>
          </a:p>
          <a:p>
            <a:pPr algn="l" rtl="0"/>
            <a:r>
              <a:rPr lang="en-US" dirty="0"/>
              <a:t>Some user columns contain </a:t>
            </a:r>
            <a:r>
              <a:rPr lang="en-US" dirty="0" err="1"/>
              <a:t>NaN</a:t>
            </a:r>
            <a:r>
              <a:rPr lang="en-US" dirty="0"/>
              <a:t> values. We’ll fill them with the median value for the respective column. Other numeric columns we fill with zeroes.</a:t>
            </a:r>
          </a:p>
          <a:p>
            <a:pPr algn="l" rtl="0"/>
            <a:r>
              <a:rPr lang="en-US" dirty="0"/>
              <a:t>We’ll remove all columns used for internal workings of the front-end, so that only the columns that interest us will remain.</a:t>
            </a:r>
          </a:p>
          <a:p>
            <a:pPr marL="0" indent="0" algn="l" rtl="0">
              <a:buNone/>
            </a:pPr>
            <a:endParaRPr lang="en-IL" dirty="0"/>
          </a:p>
        </p:txBody>
      </p:sp>
    </p:spTree>
    <p:extLst>
      <p:ext uri="{BB962C8B-B14F-4D97-AF65-F5344CB8AC3E}">
        <p14:creationId xmlns:p14="http://schemas.microsoft.com/office/powerpoint/2010/main" val="4227305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Extra Features</a:t>
            </a:r>
          </a:p>
        </p:txBody>
      </p:sp>
      <p:sp>
        <p:nvSpPr>
          <p:cNvPr id="5" name="Content Placeholder 4">
            <a:extLst>
              <a:ext uri="{FF2B5EF4-FFF2-40B4-BE49-F238E27FC236}">
                <a16:creationId xmlns:a16="http://schemas.microsoft.com/office/drawing/2014/main" id="{8E869BE0-A764-DF4D-8FC0-A9CFF64B20CE}"/>
              </a:ext>
            </a:extLst>
          </p:cNvPr>
          <p:cNvSpPr>
            <a:spLocks noGrp="1"/>
          </p:cNvSpPr>
          <p:nvPr>
            <p:ph idx="1"/>
          </p:nvPr>
        </p:nvSpPr>
        <p:spPr/>
        <p:txBody>
          <a:bodyPr/>
          <a:lstStyle/>
          <a:p>
            <a:pPr marL="0" indent="0" algn="l" rtl="0">
              <a:buNone/>
            </a:pPr>
            <a:r>
              <a:rPr lang="en-IL" dirty="0"/>
              <a:t>Let’s add some extra features that might help us with predictions later.</a:t>
            </a:r>
          </a:p>
          <a:p>
            <a:pPr algn="l" rtl="0"/>
            <a:r>
              <a:rPr lang="en-IL" sz="2400" dirty="0"/>
              <a:t>We’ll count the </a:t>
            </a:r>
            <a:r>
              <a:rPr lang="en-IL" sz="2400" b="1" dirty="0"/>
              <a:t>amount of words used in the item description</a:t>
            </a:r>
            <a:r>
              <a:rPr lang="en-IL" sz="2400" dirty="0"/>
              <a:t>, which might indicate how hard the post author worked in order to present the deal</a:t>
            </a:r>
          </a:p>
          <a:p>
            <a:pPr algn="l" rtl="0"/>
            <a:r>
              <a:rPr lang="en-IL" sz="2400" dirty="0"/>
              <a:t>We’ll also count the </a:t>
            </a:r>
            <a:r>
              <a:rPr lang="en-IL" sz="2400" b="1" dirty="0"/>
              <a:t>amount of images</a:t>
            </a:r>
            <a:r>
              <a:rPr lang="en-IL" sz="2400" dirty="0"/>
              <a:t> added to the post, for similar reasons</a:t>
            </a:r>
          </a:p>
          <a:p>
            <a:pPr algn="l" rtl="0"/>
            <a:r>
              <a:rPr lang="en-US" sz="2400" dirty="0"/>
              <a:t>A ‘</a:t>
            </a:r>
            <a:r>
              <a:rPr lang="en-US" sz="2400" dirty="0" err="1"/>
              <a:t>free_shipment</a:t>
            </a:r>
            <a:r>
              <a:rPr lang="en-US" sz="2400" dirty="0"/>
              <a:t>’ column will be added, indicating whether the item </a:t>
            </a:r>
            <a:r>
              <a:rPr lang="en-US" sz="2400" b="1" dirty="0"/>
              <a:t>is shipped for free  </a:t>
            </a:r>
          </a:p>
          <a:p>
            <a:pPr algn="l" rtl="0"/>
            <a:r>
              <a:rPr lang="en-US" sz="2400" dirty="0"/>
              <a:t>Another column will indicate (by checking whether the store domain ends with .il) </a:t>
            </a:r>
            <a:r>
              <a:rPr lang="en-US" sz="2400" b="1" dirty="0"/>
              <a:t>local shipment from Israel</a:t>
            </a:r>
            <a:r>
              <a:rPr lang="en-US" sz="2400" dirty="0"/>
              <a:t>, which usually means much shorter waiting time</a:t>
            </a:r>
            <a:endParaRPr lang="en-IL" sz="2400" dirty="0"/>
          </a:p>
        </p:txBody>
      </p:sp>
    </p:spTree>
    <p:extLst>
      <p:ext uri="{BB962C8B-B14F-4D97-AF65-F5344CB8AC3E}">
        <p14:creationId xmlns:p14="http://schemas.microsoft.com/office/powerpoint/2010/main" val="2021900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Extra Features</a:t>
            </a:r>
          </a:p>
        </p:txBody>
      </p:sp>
      <p:sp>
        <p:nvSpPr>
          <p:cNvPr id="5" name="Content Placeholder 4">
            <a:extLst>
              <a:ext uri="{FF2B5EF4-FFF2-40B4-BE49-F238E27FC236}">
                <a16:creationId xmlns:a16="http://schemas.microsoft.com/office/drawing/2014/main" id="{8E869BE0-A764-DF4D-8FC0-A9CFF64B20CE}"/>
              </a:ext>
            </a:extLst>
          </p:cNvPr>
          <p:cNvSpPr>
            <a:spLocks noGrp="1"/>
          </p:cNvSpPr>
          <p:nvPr>
            <p:ph idx="1"/>
          </p:nvPr>
        </p:nvSpPr>
        <p:spPr/>
        <p:txBody>
          <a:bodyPr/>
          <a:lstStyle/>
          <a:p>
            <a:pPr marL="0" indent="0" algn="l" rtl="0">
              <a:buNone/>
            </a:pPr>
            <a:r>
              <a:rPr lang="en-IL" dirty="0"/>
              <a:t>Another interesting thing to consider is the sentiment score of the item description. Will more ‘positive’ verbiage get more traction? Maybe actually the negative posts will gain popularity?</a:t>
            </a:r>
          </a:p>
          <a:p>
            <a:pPr marL="0" indent="0" algn="l" rtl="0">
              <a:buNone/>
            </a:pPr>
            <a:r>
              <a:rPr lang="en-IL" dirty="0"/>
              <a:t>Since there are no ready-made sentiment scorers for Hebrew text, we’ll first need to translate our item descriptions into English (using Google translate), and then assign sentiment scores to these translations.</a:t>
            </a:r>
          </a:p>
          <a:p>
            <a:pPr marL="0" indent="0" algn="l" rtl="0">
              <a:buNone/>
            </a:pPr>
            <a:r>
              <a:rPr lang="en-IL" dirty="0"/>
              <a:t>We will use the (somewhat buggy, unstable and slow) </a:t>
            </a:r>
            <a:r>
              <a:rPr lang="en-US" i="1" dirty="0" err="1"/>
              <a:t>google_trans_new</a:t>
            </a:r>
            <a:r>
              <a:rPr lang="en-US" i="1" dirty="0"/>
              <a:t> </a:t>
            </a:r>
            <a:r>
              <a:rPr lang="en-US" dirty="0"/>
              <a:t>library for the task.</a:t>
            </a:r>
            <a:endParaRPr lang="en-IL" i="1" dirty="0"/>
          </a:p>
        </p:txBody>
      </p:sp>
    </p:spTree>
    <p:extLst>
      <p:ext uri="{BB962C8B-B14F-4D97-AF65-F5344CB8AC3E}">
        <p14:creationId xmlns:p14="http://schemas.microsoft.com/office/powerpoint/2010/main" val="3909755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Extra Features</a:t>
            </a:r>
          </a:p>
        </p:txBody>
      </p:sp>
      <p:sp>
        <p:nvSpPr>
          <p:cNvPr id="5" name="Content Placeholder 4">
            <a:extLst>
              <a:ext uri="{FF2B5EF4-FFF2-40B4-BE49-F238E27FC236}">
                <a16:creationId xmlns:a16="http://schemas.microsoft.com/office/drawing/2014/main" id="{8E869BE0-A764-DF4D-8FC0-A9CFF64B20CE}"/>
              </a:ext>
            </a:extLst>
          </p:cNvPr>
          <p:cNvSpPr>
            <a:spLocks noGrp="1"/>
          </p:cNvSpPr>
          <p:nvPr>
            <p:ph idx="1"/>
          </p:nvPr>
        </p:nvSpPr>
        <p:spPr/>
        <p:txBody>
          <a:bodyPr/>
          <a:lstStyle/>
          <a:p>
            <a:pPr marL="0" indent="0" algn="l" rtl="0">
              <a:buNone/>
            </a:pPr>
            <a:r>
              <a:rPr lang="en-IL" dirty="0"/>
              <a:t>The library requires the use of proxies in order to avoid Google Translate API abuse errors.</a:t>
            </a:r>
          </a:p>
          <a:p>
            <a:pPr marL="0" indent="0" algn="l" rtl="0">
              <a:buNone/>
            </a:pPr>
            <a:endParaRPr lang="en-IL" dirty="0"/>
          </a:p>
        </p:txBody>
      </p:sp>
      <p:pic>
        <p:nvPicPr>
          <p:cNvPr id="3" name="Picture 2">
            <a:extLst>
              <a:ext uri="{FF2B5EF4-FFF2-40B4-BE49-F238E27FC236}">
                <a16:creationId xmlns:a16="http://schemas.microsoft.com/office/drawing/2014/main" id="{6E4A5384-B2E7-CB43-8DF9-02728FE77977}"/>
              </a:ext>
            </a:extLst>
          </p:cNvPr>
          <p:cNvPicPr>
            <a:picLocks noChangeAspect="1"/>
          </p:cNvPicPr>
          <p:nvPr/>
        </p:nvPicPr>
        <p:blipFill>
          <a:blip r:embed="rId2"/>
          <a:stretch>
            <a:fillRect/>
          </a:stretch>
        </p:blipFill>
        <p:spPr>
          <a:xfrm>
            <a:off x="1270000" y="2605918"/>
            <a:ext cx="6633923" cy="3020181"/>
          </a:xfrm>
          <a:prstGeom prst="rect">
            <a:avLst/>
          </a:prstGeom>
        </p:spPr>
      </p:pic>
    </p:spTree>
    <p:extLst>
      <p:ext uri="{BB962C8B-B14F-4D97-AF65-F5344CB8AC3E}">
        <p14:creationId xmlns:p14="http://schemas.microsoft.com/office/powerpoint/2010/main" val="3282092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Extra Features</a:t>
            </a:r>
          </a:p>
        </p:txBody>
      </p:sp>
      <p:sp>
        <p:nvSpPr>
          <p:cNvPr id="5" name="Content Placeholder 4">
            <a:extLst>
              <a:ext uri="{FF2B5EF4-FFF2-40B4-BE49-F238E27FC236}">
                <a16:creationId xmlns:a16="http://schemas.microsoft.com/office/drawing/2014/main" id="{8E869BE0-A764-DF4D-8FC0-A9CFF64B20CE}"/>
              </a:ext>
            </a:extLst>
          </p:cNvPr>
          <p:cNvSpPr>
            <a:spLocks noGrp="1"/>
          </p:cNvSpPr>
          <p:nvPr>
            <p:ph idx="1"/>
          </p:nvPr>
        </p:nvSpPr>
        <p:spPr/>
        <p:txBody>
          <a:bodyPr/>
          <a:lstStyle/>
          <a:p>
            <a:pPr marL="0" indent="0" algn="l" rtl="0">
              <a:buNone/>
            </a:pPr>
            <a:r>
              <a:rPr lang="en-US" dirty="0"/>
              <a:t>After quite a while, </a:t>
            </a:r>
            <a:r>
              <a:rPr lang="en-IL" dirty="0"/>
              <a:t>all translations are finally obtained</a:t>
            </a:r>
            <a:r>
              <a:rPr lang="he-IL" dirty="0"/>
              <a:t>.</a:t>
            </a:r>
            <a:endParaRPr lang="en-IL" dirty="0"/>
          </a:p>
          <a:p>
            <a:pPr marL="0" indent="0" algn="l" rtl="0">
              <a:buNone/>
            </a:pPr>
            <a:endParaRPr lang="en-IL" dirty="0"/>
          </a:p>
        </p:txBody>
      </p:sp>
      <p:pic>
        <p:nvPicPr>
          <p:cNvPr id="4" name="Picture 3">
            <a:extLst>
              <a:ext uri="{FF2B5EF4-FFF2-40B4-BE49-F238E27FC236}">
                <a16:creationId xmlns:a16="http://schemas.microsoft.com/office/drawing/2014/main" id="{6AFF5021-193A-864F-ACDB-90C5EBBD6377}"/>
              </a:ext>
            </a:extLst>
          </p:cNvPr>
          <p:cNvPicPr>
            <a:picLocks noChangeAspect="1"/>
          </p:cNvPicPr>
          <p:nvPr/>
        </p:nvPicPr>
        <p:blipFill>
          <a:blip r:embed="rId2"/>
          <a:stretch>
            <a:fillRect/>
          </a:stretch>
        </p:blipFill>
        <p:spPr>
          <a:xfrm>
            <a:off x="1365337" y="2300797"/>
            <a:ext cx="8155370" cy="3335915"/>
          </a:xfrm>
          <a:prstGeom prst="rect">
            <a:avLst/>
          </a:prstGeom>
        </p:spPr>
      </p:pic>
    </p:spTree>
    <p:extLst>
      <p:ext uri="{BB962C8B-B14F-4D97-AF65-F5344CB8AC3E}">
        <p14:creationId xmlns:p14="http://schemas.microsoft.com/office/powerpoint/2010/main" val="460519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Extra Features</a:t>
            </a:r>
          </a:p>
        </p:txBody>
      </p:sp>
      <p:sp>
        <p:nvSpPr>
          <p:cNvPr id="5" name="Content Placeholder 4">
            <a:extLst>
              <a:ext uri="{FF2B5EF4-FFF2-40B4-BE49-F238E27FC236}">
                <a16:creationId xmlns:a16="http://schemas.microsoft.com/office/drawing/2014/main" id="{8E869BE0-A764-DF4D-8FC0-A9CFF64B20CE}"/>
              </a:ext>
            </a:extLst>
          </p:cNvPr>
          <p:cNvSpPr>
            <a:spLocks noGrp="1"/>
          </p:cNvSpPr>
          <p:nvPr>
            <p:ph idx="1"/>
          </p:nvPr>
        </p:nvSpPr>
        <p:spPr/>
        <p:txBody>
          <a:bodyPr/>
          <a:lstStyle/>
          <a:p>
            <a:pPr marL="0" indent="0" algn="l" rtl="0">
              <a:buNone/>
            </a:pPr>
            <a:r>
              <a:rPr lang="en-US" dirty="0"/>
              <a:t>We’ll remove HTML tags from the descriptions using Beautiful Soup. Now we can run our sentiment scorer from the </a:t>
            </a:r>
            <a:r>
              <a:rPr lang="en-US" i="1" dirty="0"/>
              <a:t>Vader </a:t>
            </a:r>
            <a:r>
              <a:rPr lang="en-US" dirty="0"/>
              <a:t>library.</a:t>
            </a:r>
          </a:p>
          <a:p>
            <a:pPr marL="0" indent="0" algn="l" rtl="0">
              <a:buNone/>
            </a:pPr>
            <a:endParaRPr lang="en-IL" i="1" dirty="0"/>
          </a:p>
          <a:p>
            <a:pPr marL="0" indent="0" algn="l" rtl="0">
              <a:buNone/>
            </a:pPr>
            <a:endParaRPr lang="en-IL" dirty="0"/>
          </a:p>
          <a:p>
            <a:pPr marL="0" indent="0" algn="l" rtl="0">
              <a:buNone/>
            </a:pPr>
            <a:endParaRPr lang="en-IL" dirty="0"/>
          </a:p>
          <a:p>
            <a:pPr marL="0" indent="0" algn="l" rtl="0">
              <a:buNone/>
            </a:pPr>
            <a:endParaRPr lang="en-IL" dirty="0"/>
          </a:p>
          <a:p>
            <a:pPr marL="0" indent="0" algn="l" rtl="0">
              <a:buNone/>
            </a:pPr>
            <a:endParaRPr lang="en-IL" sz="2400" dirty="0"/>
          </a:p>
          <a:p>
            <a:pPr marL="0" indent="0" algn="l" rtl="0">
              <a:buNone/>
            </a:pPr>
            <a:r>
              <a:rPr lang="en-IL" sz="2400" dirty="0"/>
              <a:t>Some tweaking is needed to split the sentiment scores dictionary into columns.</a:t>
            </a:r>
          </a:p>
        </p:txBody>
      </p:sp>
      <p:pic>
        <p:nvPicPr>
          <p:cNvPr id="6" name="Picture 5">
            <a:extLst>
              <a:ext uri="{FF2B5EF4-FFF2-40B4-BE49-F238E27FC236}">
                <a16:creationId xmlns:a16="http://schemas.microsoft.com/office/drawing/2014/main" id="{43DBB6E1-110B-9F42-8052-BED6F91F9810}"/>
              </a:ext>
            </a:extLst>
          </p:cNvPr>
          <p:cNvPicPr>
            <a:picLocks noChangeAspect="1"/>
          </p:cNvPicPr>
          <p:nvPr/>
        </p:nvPicPr>
        <p:blipFill>
          <a:blip r:embed="rId2"/>
          <a:stretch>
            <a:fillRect/>
          </a:stretch>
        </p:blipFill>
        <p:spPr>
          <a:xfrm>
            <a:off x="875778" y="3013380"/>
            <a:ext cx="9871553" cy="1997032"/>
          </a:xfrm>
          <a:prstGeom prst="rect">
            <a:avLst/>
          </a:prstGeom>
        </p:spPr>
      </p:pic>
    </p:spTree>
    <p:extLst>
      <p:ext uri="{BB962C8B-B14F-4D97-AF65-F5344CB8AC3E}">
        <p14:creationId xmlns:p14="http://schemas.microsoft.com/office/powerpoint/2010/main" val="3519340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Data Handling</a:t>
            </a:r>
          </a:p>
        </p:txBody>
      </p:sp>
      <p:sp>
        <p:nvSpPr>
          <p:cNvPr id="5" name="Content Placeholder 4">
            <a:extLst>
              <a:ext uri="{FF2B5EF4-FFF2-40B4-BE49-F238E27FC236}">
                <a16:creationId xmlns:a16="http://schemas.microsoft.com/office/drawing/2014/main" id="{8E869BE0-A764-DF4D-8FC0-A9CFF64B20CE}"/>
              </a:ext>
            </a:extLst>
          </p:cNvPr>
          <p:cNvSpPr>
            <a:spLocks noGrp="1"/>
          </p:cNvSpPr>
          <p:nvPr>
            <p:ph idx="1"/>
          </p:nvPr>
        </p:nvSpPr>
        <p:spPr>
          <a:xfrm>
            <a:off x="939452" y="1825625"/>
            <a:ext cx="10414348" cy="4149290"/>
          </a:xfrm>
        </p:spPr>
        <p:txBody>
          <a:bodyPr/>
          <a:lstStyle/>
          <a:p>
            <a:pPr marL="0" indent="0" algn="l" rtl="0">
              <a:buNone/>
            </a:pPr>
            <a:r>
              <a:rPr lang="en-IL" sz="2400" dirty="0"/>
              <a:t>Finally, we’ll apply a mask to remove rows that are uninteresting to us:</a:t>
            </a:r>
          </a:p>
          <a:p>
            <a:pPr algn="l" rtl="0"/>
            <a:r>
              <a:rPr lang="en-IL" sz="2400" dirty="0"/>
              <a:t>Rows where price is 0 - mostly used for gathering advice and off-topic ranting</a:t>
            </a:r>
          </a:p>
          <a:p>
            <a:pPr algn="l" rtl="0"/>
            <a:r>
              <a:rPr lang="en-IL" sz="2400" dirty="0"/>
              <a:t>Rows where there are no likes, ‘bought’s or comments – we’d like to focus on items that got at least a little bit of traction, not ‘shouting out into the void’</a:t>
            </a:r>
          </a:p>
          <a:p>
            <a:pPr marL="0" indent="0" algn="l" rtl="0">
              <a:buNone/>
            </a:pPr>
            <a:endParaRPr lang="en-IL" sz="2400" dirty="0"/>
          </a:p>
        </p:txBody>
      </p:sp>
      <p:pic>
        <p:nvPicPr>
          <p:cNvPr id="3" name="Picture 2">
            <a:extLst>
              <a:ext uri="{FF2B5EF4-FFF2-40B4-BE49-F238E27FC236}">
                <a16:creationId xmlns:a16="http://schemas.microsoft.com/office/drawing/2014/main" id="{C026A6EA-CFFA-BB41-A841-BE224CC3A740}"/>
              </a:ext>
            </a:extLst>
          </p:cNvPr>
          <p:cNvPicPr>
            <a:picLocks noChangeAspect="1"/>
          </p:cNvPicPr>
          <p:nvPr/>
        </p:nvPicPr>
        <p:blipFill>
          <a:blip r:embed="rId2"/>
          <a:stretch>
            <a:fillRect/>
          </a:stretch>
        </p:blipFill>
        <p:spPr>
          <a:xfrm>
            <a:off x="1032614" y="3557217"/>
            <a:ext cx="10228024" cy="1397000"/>
          </a:xfrm>
          <a:prstGeom prst="rect">
            <a:avLst/>
          </a:prstGeom>
        </p:spPr>
      </p:pic>
    </p:spTree>
    <p:extLst>
      <p:ext uri="{BB962C8B-B14F-4D97-AF65-F5344CB8AC3E}">
        <p14:creationId xmlns:p14="http://schemas.microsoft.com/office/powerpoint/2010/main" val="2917469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Data Handling</a:t>
            </a:r>
          </a:p>
        </p:txBody>
      </p:sp>
      <p:sp>
        <p:nvSpPr>
          <p:cNvPr id="5" name="Content Placeholder 4">
            <a:extLst>
              <a:ext uri="{FF2B5EF4-FFF2-40B4-BE49-F238E27FC236}">
                <a16:creationId xmlns:a16="http://schemas.microsoft.com/office/drawing/2014/main" id="{8E869BE0-A764-DF4D-8FC0-A9CFF64B20CE}"/>
              </a:ext>
            </a:extLst>
          </p:cNvPr>
          <p:cNvSpPr>
            <a:spLocks noGrp="1"/>
          </p:cNvSpPr>
          <p:nvPr>
            <p:ph idx="1"/>
          </p:nvPr>
        </p:nvSpPr>
        <p:spPr>
          <a:xfrm>
            <a:off x="1453019" y="1749264"/>
            <a:ext cx="9006213" cy="2244045"/>
          </a:xfrm>
        </p:spPr>
        <p:txBody>
          <a:bodyPr/>
          <a:lstStyle/>
          <a:p>
            <a:pPr marL="0" indent="0" algn="l" rtl="0">
              <a:buNone/>
            </a:pPr>
            <a:r>
              <a:rPr lang="en-IL" sz="2400" dirty="0"/>
              <a:t>Using box plots on likes, boughts, comments and total price comments, we can see that many outliers exist.</a:t>
            </a:r>
          </a:p>
          <a:p>
            <a:pPr marL="0" indent="0" algn="l" rtl="0">
              <a:buNone/>
            </a:pPr>
            <a:endParaRPr lang="en-IL" sz="2400" dirty="0"/>
          </a:p>
          <a:p>
            <a:pPr marL="0" indent="0" algn="l" rtl="0">
              <a:buNone/>
            </a:pPr>
            <a:endParaRPr lang="en-IL" sz="2400" dirty="0"/>
          </a:p>
        </p:txBody>
      </p:sp>
      <p:pic>
        <p:nvPicPr>
          <p:cNvPr id="1028" name="Picture 4">
            <a:extLst>
              <a:ext uri="{FF2B5EF4-FFF2-40B4-BE49-F238E27FC236}">
                <a16:creationId xmlns:a16="http://schemas.microsoft.com/office/drawing/2014/main" id="{0C6A2ACB-B859-BF42-813F-9E445DAF8C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3019" y="2473650"/>
            <a:ext cx="7628351" cy="3203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369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Data Handling</a:t>
            </a:r>
          </a:p>
        </p:txBody>
      </p:sp>
      <p:sp>
        <p:nvSpPr>
          <p:cNvPr id="5" name="Content Placeholder 4">
            <a:extLst>
              <a:ext uri="{FF2B5EF4-FFF2-40B4-BE49-F238E27FC236}">
                <a16:creationId xmlns:a16="http://schemas.microsoft.com/office/drawing/2014/main" id="{8E869BE0-A764-DF4D-8FC0-A9CFF64B20CE}"/>
              </a:ext>
            </a:extLst>
          </p:cNvPr>
          <p:cNvSpPr>
            <a:spLocks noGrp="1"/>
          </p:cNvSpPr>
          <p:nvPr>
            <p:ph idx="1"/>
          </p:nvPr>
        </p:nvSpPr>
        <p:spPr>
          <a:xfrm>
            <a:off x="1102291" y="1749264"/>
            <a:ext cx="9983244" cy="3712084"/>
          </a:xfrm>
        </p:spPr>
        <p:txBody>
          <a:bodyPr/>
          <a:lstStyle/>
          <a:p>
            <a:pPr marL="0" indent="0" algn="l" rtl="0">
              <a:buNone/>
            </a:pPr>
            <a:r>
              <a:rPr lang="en-IL" sz="2400" dirty="0"/>
              <a:t>However, later we’ll see that removing outliers only helps us on price columns. On other columns, removing outliers is detrimental to the success of linear regression. So we’ll detect and remove the outliers for price columns.</a:t>
            </a:r>
          </a:p>
          <a:p>
            <a:pPr marL="0" indent="0" algn="l" rtl="0">
              <a:buNone/>
            </a:pPr>
            <a:endParaRPr lang="en-IL" sz="2400" dirty="0"/>
          </a:p>
          <a:p>
            <a:pPr marL="0" indent="0" algn="l" rtl="0">
              <a:buNone/>
            </a:pPr>
            <a:endParaRPr lang="en-IL" sz="2400" dirty="0"/>
          </a:p>
          <a:p>
            <a:pPr marL="0" indent="0" algn="l" rtl="0">
              <a:buNone/>
            </a:pPr>
            <a:endParaRPr lang="en-IL" sz="2400" dirty="0"/>
          </a:p>
        </p:txBody>
      </p:sp>
      <p:pic>
        <p:nvPicPr>
          <p:cNvPr id="3" name="Picture 2">
            <a:extLst>
              <a:ext uri="{FF2B5EF4-FFF2-40B4-BE49-F238E27FC236}">
                <a16:creationId xmlns:a16="http://schemas.microsoft.com/office/drawing/2014/main" id="{6BE470C1-8206-8146-897C-D8866E25585E}"/>
              </a:ext>
            </a:extLst>
          </p:cNvPr>
          <p:cNvPicPr>
            <a:picLocks noChangeAspect="1"/>
          </p:cNvPicPr>
          <p:nvPr/>
        </p:nvPicPr>
        <p:blipFill>
          <a:blip r:embed="rId2"/>
          <a:stretch>
            <a:fillRect/>
          </a:stretch>
        </p:blipFill>
        <p:spPr>
          <a:xfrm>
            <a:off x="1797050" y="2769616"/>
            <a:ext cx="5743618" cy="2621533"/>
          </a:xfrm>
          <a:prstGeom prst="rect">
            <a:avLst/>
          </a:prstGeom>
        </p:spPr>
      </p:pic>
    </p:spTree>
    <p:extLst>
      <p:ext uri="{BB962C8B-B14F-4D97-AF65-F5344CB8AC3E}">
        <p14:creationId xmlns:p14="http://schemas.microsoft.com/office/powerpoint/2010/main" val="2005672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B1B120-CE41-7045-89E2-78C6E3A32890}"/>
              </a:ext>
            </a:extLst>
          </p:cNvPr>
          <p:cNvSpPr txBox="1"/>
          <p:nvPr/>
        </p:nvSpPr>
        <p:spPr>
          <a:xfrm>
            <a:off x="912743" y="2343320"/>
            <a:ext cx="10366513" cy="3033523"/>
          </a:xfrm>
          <a:prstGeom prst="rect">
            <a:avLst/>
          </a:prstGeom>
          <a:noFill/>
        </p:spPr>
        <p:txBody>
          <a:bodyPr wrap="square" rtlCol="0">
            <a:spAutoFit/>
          </a:bodyPr>
          <a:lstStyle/>
          <a:p>
            <a:pPr marL="0" algn="l" defTabSz="914400" rtl="0" eaLnBrk="1" latinLnBrk="0" hangingPunct="1">
              <a:lnSpc>
                <a:spcPts val="3300"/>
              </a:lnSpc>
            </a:pPr>
            <a:r>
              <a:rPr lang="en-US" sz="2500" dirty="0">
                <a:hlinkClick r:id="rId2"/>
              </a:rPr>
              <a:t>B</a:t>
            </a:r>
            <a:r>
              <a:rPr lang="en-IL" sz="2500" dirty="0">
                <a:hlinkClick r:id="rId2"/>
              </a:rPr>
              <a:t>ee.deals</a:t>
            </a:r>
            <a:r>
              <a:rPr lang="en-IL" sz="2500" dirty="0"/>
              <a:t> is an Israeli online community/forum dedicated to “consumer crowd wisdom”. Community members share deals that they found on the web, and receive comments/likes/’bought’ marks from other community members. The discussion tends to be lively and humorous, unincumbered by the heaviness of real-life identity required by similar communities on the Facebook Groups platform, while occasionally descending into flame wars and less-than-positive personal exchanges.</a:t>
            </a:r>
          </a:p>
        </p:txBody>
      </p:sp>
      <p:sp>
        <p:nvSpPr>
          <p:cNvPr id="7" name="Title 6">
            <a:extLst>
              <a:ext uri="{FF2B5EF4-FFF2-40B4-BE49-F238E27FC236}">
                <a16:creationId xmlns:a16="http://schemas.microsoft.com/office/drawing/2014/main" id="{A9FC041A-D255-C94D-875C-486252DAA5A3}"/>
              </a:ext>
            </a:extLst>
          </p:cNvPr>
          <p:cNvSpPr>
            <a:spLocks noGrp="1"/>
          </p:cNvSpPr>
          <p:nvPr>
            <p:ph type="title"/>
          </p:nvPr>
        </p:nvSpPr>
        <p:spPr>
          <a:xfrm>
            <a:off x="763656" y="818375"/>
            <a:ext cx="10515600" cy="1325563"/>
          </a:xfrm>
        </p:spPr>
        <p:txBody>
          <a:bodyPr/>
          <a:lstStyle/>
          <a:p>
            <a:pPr algn="ctr" defTabSz="914400" rtl="0" eaLnBrk="1" latinLnBrk="0" hangingPunct="1">
              <a:lnSpc>
                <a:spcPct val="90000"/>
              </a:lnSpc>
              <a:spcBef>
                <a:spcPct val="0"/>
              </a:spcBef>
              <a:buNone/>
            </a:pPr>
            <a:r>
              <a:rPr lang="en-IL" dirty="0"/>
              <a:t>Introduction</a:t>
            </a:r>
          </a:p>
        </p:txBody>
      </p:sp>
    </p:spTree>
    <p:extLst>
      <p:ext uri="{BB962C8B-B14F-4D97-AF65-F5344CB8AC3E}">
        <p14:creationId xmlns:p14="http://schemas.microsoft.com/office/powerpoint/2010/main" val="1883011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Data Analysis</a:t>
            </a:r>
          </a:p>
        </p:txBody>
      </p:sp>
      <p:sp>
        <p:nvSpPr>
          <p:cNvPr id="5" name="Content Placeholder 4">
            <a:extLst>
              <a:ext uri="{FF2B5EF4-FFF2-40B4-BE49-F238E27FC236}">
                <a16:creationId xmlns:a16="http://schemas.microsoft.com/office/drawing/2014/main" id="{8E869BE0-A764-DF4D-8FC0-A9CFF64B20CE}"/>
              </a:ext>
            </a:extLst>
          </p:cNvPr>
          <p:cNvSpPr>
            <a:spLocks noGrp="1"/>
          </p:cNvSpPr>
          <p:nvPr>
            <p:ph idx="1"/>
          </p:nvPr>
        </p:nvSpPr>
        <p:spPr>
          <a:xfrm>
            <a:off x="939452" y="1825625"/>
            <a:ext cx="10414348" cy="4149290"/>
          </a:xfrm>
        </p:spPr>
        <p:txBody>
          <a:bodyPr/>
          <a:lstStyle/>
          <a:p>
            <a:pPr marL="0" indent="0" algn="l" rtl="0">
              <a:buNone/>
            </a:pPr>
            <a:r>
              <a:rPr lang="en-IL" sz="2400" dirty="0"/>
              <a:t>Let’s check how are the different user ranks distributed</a:t>
            </a:r>
          </a:p>
          <a:p>
            <a:pPr marL="0" indent="0" algn="l" rtl="0">
              <a:buNone/>
            </a:pPr>
            <a:endParaRPr lang="en-IL" sz="2400" dirty="0"/>
          </a:p>
        </p:txBody>
      </p:sp>
      <p:pic>
        <p:nvPicPr>
          <p:cNvPr id="4" name="Picture 3">
            <a:extLst>
              <a:ext uri="{FF2B5EF4-FFF2-40B4-BE49-F238E27FC236}">
                <a16:creationId xmlns:a16="http://schemas.microsoft.com/office/drawing/2014/main" id="{B4958408-E0A5-AD4D-8FE0-29A22E825BA4}"/>
              </a:ext>
            </a:extLst>
          </p:cNvPr>
          <p:cNvPicPr>
            <a:picLocks noChangeAspect="1"/>
          </p:cNvPicPr>
          <p:nvPr/>
        </p:nvPicPr>
        <p:blipFill>
          <a:blip r:embed="rId2"/>
          <a:stretch>
            <a:fillRect/>
          </a:stretch>
        </p:blipFill>
        <p:spPr>
          <a:xfrm>
            <a:off x="1064191" y="2188924"/>
            <a:ext cx="5537025" cy="3172902"/>
          </a:xfrm>
          <a:prstGeom prst="rect">
            <a:avLst/>
          </a:prstGeom>
        </p:spPr>
      </p:pic>
      <p:sp>
        <p:nvSpPr>
          <p:cNvPr id="6" name="TextBox 5">
            <a:extLst>
              <a:ext uri="{FF2B5EF4-FFF2-40B4-BE49-F238E27FC236}">
                <a16:creationId xmlns:a16="http://schemas.microsoft.com/office/drawing/2014/main" id="{7C277FD2-ACE7-DB4A-9BDD-1CBC4788930E}"/>
              </a:ext>
            </a:extLst>
          </p:cNvPr>
          <p:cNvSpPr txBox="1"/>
          <p:nvPr/>
        </p:nvSpPr>
        <p:spPr>
          <a:xfrm>
            <a:off x="4246322" y="3151187"/>
            <a:ext cx="6062599" cy="646331"/>
          </a:xfrm>
          <a:prstGeom prst="rect">
            <a:avLst/>
          </a:prstGeom>
          <a:noFill/>
        </p:spPr>
        <p:txBody>
          <a:bodyPr wrap="square" rtlCol="0">
            <a:spAutoFit/>
          </a:bodyPr>
          <a:lstStyle/>
          <a:p>
            <a:pPr algn="l" rtl="0"/>
            <a:r>
              <a:rPr lang="en-IL" dirty="0"/>
              <a:t>We can see that the top ranks are more populous, but overall the distribution is rather uniform</a:t>
            </a:r>
          </a:p>
        </p:txBody>
      </p:sp>
    </p:spTree>
    <p:extLst>
      <p:ext uri="{BB962C8B-B14F-4D97-AF65-F5344CB8AC3E}">
        <p14:creationId xmlns:p14="http://schemas.microsoft.com/office/powerpoint/2010/main" val="1201011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Data Analysis</a:t>
            </a:r>
          </a:p>
        </p:txBody>
      </p:sp>
      <p:sp>
        <p:nvSpPr>
          <p:cNvPr id="5" name="Content Placeholder 4">
            <a:extLst>
              <a:ext uri="{FF2B5EF4-FFF2-40B4-BE49-F238E27FC236}">
                <a16:creationId xmlns:a16="http://schemas.microsoft.com/office/drawing/2014/main" id="{8E869BE0-A764-DF4D-8FC0-A9CFF64B20CE}"/>
              </a:ext>
            </a:extLst>
          </p:cNvPr>
          <p:cNvSpPr>
            <a:spLocks noGrp="1"/>
          </p:cNvSpPr>
          <p:nvPr>
            <p:ph idx="1"/>
          </p:nvPr>
        </p:nvSpPr>
        <p:spPr>
          <a:xfrm>
            <a:off x="939452" y="1825625"/>
            <a:ext cx="10414348" cy="4149290"/>
          </a:xfrm>
        </p:spPr>
        <p:txBody>
          <a:bodyPr/>
          <a:lstStyle/>
          <a:p>
            <a:pPr marL="0" indent="0" algn="l" defTabSz="914400" rtl="0" eaLnBrk="1" latinLnBrk="0" hangingPunct="1">
              <a:lnSpc>
                <a:spcPct val="90000"/>
              </a:lnSpc>
              <a:spcBef>
                <a:spcPts val="1000"/>
              </a:spcBef>
              <a:buFont typeface="Arial" panose="020B0604020202020204" pitchFamily="34" charset="0"/>
              <a:buNone/>
            </a:pPr>
            <a:r>
              <a:rPr lang="en-US" sz="2400" dirty="0"/>
              <a:t>On the next slide,  we’ll see how are likes/’</a:t>
            </a:r>
            <a:r>
              <a:rPr lang="en-US" sz="2400" dirty="0" err="1"/>
              <a:t>boughts</a:t>
            </a:r>
            <a:r>
              <a:rPr lang="en-US" sz="2400" dirty="0"/>
              <a:t>’/comments distributed by user rank.</a:t>
            </a:r>
          </a:p>
          <a:p>
            <a:pPr marL="0" indent="0" algn="l" defTabSz="914400" rtl="0" eaLnBrk="1" latinLnBrk="0" hangingPunct="1">
              <a:lnSpc>
                <a:spcPct val="90000"/>
              </a:lnSpc>
              <a:spcBef>
                <a:spcPts val="1000"/>
              </a:spcBef>
              <a:buFont typeface="Arial" panose="020B0604020202020204" pitchFamily="34" charset="0"/>
              <a:buNone/>
            </a:pPr>
            <a:r>
              <a:rPr lang="en-US" sz="2400" dirty="0"/>
              <a:t>Overall, the distribution is pretty ‘democratic’, and lower-rank users get their share of attention. It seems that ‘likes’ (loves) are most directly correlated with rank.</a:t>
            </a:r>
            <a:endParaRPr lang="en-IL" sz="2400" dirty="0"/>
          </a:p>
        </p:txBody>
      </p:sp>
      <p:pic>
        <p:nvPicPr>
          <p:cNvPr id="8" name="Picture 7">
            <a:extLst>
              <a:ext uri="{FF2B5EF4-FFF2-40B4-BE49-F238E27FC236}">
                <a16:creationId xmlns:a16="http://schemas.microsoft.com/office/drawing/2014/main" id="{845F033A-9CDA-1C43-9127-B4432962C5DC}"/>
              </a:ext>
            </a:extLst>
          </p:cNvPr>
          <p:cNvPicPr>
            <a:picLocks noChangeAspect="1"/>
          </p:cNvPicPr>
          <p:nvPr/>
        </p:nvPicPr>
        <p:blipFill>
          <a:blip r:embed="rId2"/>
          <a:stretch>
            <a:fillRect/>
          </a:stretch>
        </p:blipFill>
        <p:spPr>
          <a:xfrm>
            <a:off x="1485726" y="3429000"/>
            <a:ext cx="9321800" cy="2082800"/>
          </a:xfrm>
          <a:prstGeom prst="rect">
            <a:avLst/>
          </a:prstGeom>
        </p:spPr>
      </p:pic>
    </p:spTree>
    <p:extLst>
      <p:ext uri="{BB962C8B-B14F-4D97-AF65-F5344CB8AC3E}">
        <p14:creationId xmlns:p14="http://schemas.microsoft.com/office/powerpoint/2010/main" val="914359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Data Analysis</a:t>
            </a:r>
          </a:p>
        </p:txBody>
      </p:sp>
      <p:pic>
        <p:nvPicPr>
          <p:cNvPr id="4" name="Content Placeholder 3">
            <a:extLst>
              <a:ext uri="{FF2B5EF4-FFF2-40B4-BE49-F238E27FC236}">
                <a16:creationId xmlns:a16="http://schemas.microsoft.com/office/drawing/2014/main" id="{FFA32084-AFF1-EF41-9E93-EB997E1EF07F}"/>
              </a:ext>
            </a:extLst>
          </p:cNvPr>
          <p:cNvPicPr>
            <a:picLocks noGrp="1" noChangeAspect="1"/>
          </p:cNvPicPr>
          <p:nvPr>
            <p:ph idx="1"/>
          </p:nvPr>
        </p:nvPicPr>
        <p:blipFill>
          <a:blip r:embed="rId2"/>
          <a:stretch>
            <a:fillRect/>
          </a:stretch>
        </p:blipFill>
        <p:spPr>
          <a:xfrm>
            <a:off x="2256756" y="1592131"/>
            <a:ext cx="7067828" cy="4149725"/>
          </a:xfrm>
          <a:prstGeom prst="rect">
            <a:avLst/>
          </a:prstGeom>
        </p:spPr>
      </p:pic>
    </p:spTree>
    <p:extLst>
      <p:ext uri="{BB962C8B-B14F-4D97-AF65-F5344CB8AC3E}">
        <p14:creationId xmlns:p14="http://schemas.microsoft.com/office/powerpoint/2010/main" val="1714501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Data Analysis</a:t>
            </a:r>
          </a:p>
        </p:txBody>
      </p:sp>
      <p:sp>
        <p:nvSpPr>
          <p:cNvPr id="5" name="Content Placeholder 4">
            <a:extLst>
              <a:ext uri="{FF2B5EF4-FFF2-40B4-BE49-F238E27FC236}">
                <a16:creationId xmlns:a16="http://schemas.microsoft.com/office/drawing/2014/main" id="{919271C8-1337-AB4B-AFCE-B49885970E0F}"/>
              </a:ext>
            </a:extLst>
          </p:cNvPr>
          <p:cNvSpPr>
            <a:spLocks noGrp="1"/>
          </p:cNvSpPr>
          <p:nvPr>
            <p:ph idx="1"/>
          </p:nvPr>
        </p:nvSpPr>
        <p:spPr/>
        <p:txBody>
          <a:bodyPr/>
          <a:lstStyle/>
          <a:p>
            <a:pPr marL="0" indent="0" algn="l" defTabSz="914400" rtl="0" eaLnBrk="1" latinLnBrk="0" hangingPunct="1">
              <a:lnSpc>
                <a:spcPct val="90000"/>
              </a:lnSpc>
              <a:spcBef>
                <a:spcPts val="1000"/>
              </a:spcBef>
              <a:buNone/>
            </a:pPr>
            <a:r>
              <a:rPr lang="en-IL" dirty="0"/>
              <a:t>Using violin plots for the same columns, we can see that our violins look more like balalaikas – very dense at the bottom near zero. This is not an optimistic sign – looks like our data is not very ‘meaty’…</a:t>
            </a:r>
          </a:p>
          <a:p>
            <a:pPr marL="0" indent="0" algn="l" defTabSz="914400" rtl="0" eaLnBrk="1" latinLnBrk="0" hangingPunct="1">
              <a:lnSpc>
                <a:spcPct val="90000"/>
              </a:lnSpc>
              <a:spcBef>
                <a:spcPts val="1000"/>
              </a:spcBef>
              <a:buNone/>
            </a:pPr>
            <a:endParaRPr lang="en-IL" dirty="0"/>
          </a:p>
        </p:txBody>
      </p:sp>
      <p:pic>
        <p:nvPicPr>
          <p:cNvPr id="6" name="Picture 5">
            <a:extLst>
              <a:ext uri="{FF2B5EF4-FFF2-40B4-BE49-F238E27FC236}">
                <a16:creationId xmlns:a16="http://schemas.microsoft.com/office/drawing/2014/main" id="{AFE30171-A831-E840-8E00-C5A590AA7449}"/>
              </a:ext>
            </a:extLst>
          </p:cNvPr>
          <p:cNvPicPr>
            <a:picLocks noChangeAspect="1"/>
          </p:cNvPicPr>
          <p:nvPr/>
        </p:nvPicPr>
        <p:blipFill>
          <a:blip r:embed="rId2"/>
          <a:stretch>
            <a:fillRect/>
          </a:stretch>
        </p:blipFill>
        <p:spPr>
          <a:xfrm>
            <a:off x="1132562" y="3151188"/>
            <a:ext cx="9601200" cy="1739900"/>
          </a:xfrm>
          <a:prstGeom prst="rect">
            <a:avLst/>
          </a:prstGeom>
        </p:spPr>
      </p:pic>
    </p:spTree>
    <p:extLst>
      <p:ext uri="{BB962C8B-B14F-4D97-AF65-F5344CB8AC3E}">
        <p14:creationId xmlns:p14="http://schemas.microsoft.com/office/powerpoint/2010/main" val="3838124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Data Analysis</a:t>
            </a:r>
          </a:p>
        </p:txBody>
      </p:sp>
      <p:pic>
        <p:nvPicPr>
          <p:cNvPr id="3074" name="Picture 2">
            <a:extLst>
              <a:ext uri="{FF2B5EF4-FFF2-40B4-BE49-F238E27FC236}">
                <a16:creationId xmlns:a16="http://schemas.microsoft.com/office/drawing/2014/main" id="{247638CB-519D-984D-8F41-2FBC9183F19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010305"/>
            <a:ext cx="10515600" cy="3981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521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Data Analysis</a:t>
            </a:r>
          </a:p>
        </p:txBody>
      </p:sp>
      <p:sp>
        <p:nvSpPr>
          <p:cNvPr id="3" name="Content Placeholder 2">
            <a:extLst>
              <a:ext uri="{FF2B5EF4-FFF2-40B4-BE49-F238E27FC236}">
                <a16:creationId xmlns:a16="http://schemas.microsoft.com/office/drawing/2014/main" id="{BE6370E3-3C03-A04F-A0C1-22CEEB544146}"/>
              </a:ext>
            </a:extLst>
          </p:cNvPr>
          <p:cNvSpPr>
            <a:spLocks noGrp="1"/>
          </p:cNvSpPr>
          <p:nvPr>
            <p:ph idx="1"/>
          </p:nvPr>
        </p:nvSpPr>
        <p:spPr>
          <a:xfrm>
            <a:off x="838200" y="1615857"/>
            <a:ext cx="10515600" cy="4561105"/>
          </a:xfrm>
        </p:spPr>
        <p:txBody>
          <a:bodyPr>
            <a:normAutofit/>
          </a:bodyPr>
          <a:lstStyle/>
          <a:p>
            <a:pPr marL="0" indent="0" algn="l" rtl="0">
              <a:buNone/>
            </a:pPr>
            <a:r>
              <a:rPr lang="en-US" sz="2400" dirty="0"/>
              <a:t>Kernel Density plot suggests the same</a:t>
            </a:r>
            <a:endParaRPr lang="en-IL" sz="2400" dirty="0"/>
          </a:p>
        </p:txBody>
      </p:sp>
      <p:pic>
        <p:nvPicPr>
          <p:cNvPr id="6" name="Picture 5">
            <a:extLst>
              <a:ext uri="{FF2B5EF4-FFF2-40B4-BE49-F238E27FC236}">
                <a16:creationId xmlns:a16="http://schemas.microsoft.com/office/drawing/2014/main" id="{3627B77A-2356-E94A-8B69-EEA94027876C}"/>
              </a:ext>
            </a:extLst>
          </p:cNvPr>
          <p:cNvPicPr>
            <a:picLocks noChangeAspect="1"/>
          </p:cNvPicPr>
          <p:nvPr/>
        </p:nvPicPr>
        <p:blipFill>
          <a:blip r:embed="rId2"/>
          <a:stretch>
            <a:fillRect/>
          </a:stretch>
        </p:blipFill>
        <p:spPr>
          <a:xfrm>
            <a:off x="1978068" y="2226030"/>
            <a:ext cx="7078249" cy="3615909"/>
          </a:xfrm>
          <a:prstGeom prst="rect">
            <a:avLst/>
          </a:prstGeom>
        </p:spPr>
      </p:pic>
    </p:spTree>
    <p:extLst>
      <p:ext uri="{BB962C8B-B14F-4D97-AF65-F5344CB8AC3E}">
        <p14:creationId xmlns:p14="http://schemas.microsoft.com/office/powerpoint/2010/main" val="3774615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Data Analysis</a:t>
            </a:r>
          </a:p>
        </p:txBody>
      </p:sp>
      <p:sp>
        <p:nvSpPr>
          <p:cNvPr id="3" name="Content Placeholder 2">
            <a:extLst>
              <a:ext uri="{FF2B5EF4-FFF2-40B4-BE49-F238E27FC236}">
                <a16:creationId xmlns:a16="http://schemas.microsoft.com/office/drawing/2014/main" id="{2CC3F082-26E5-5641-BA98-FF22EA297786}"/>
              </a:ext>
            </a:extLst>
          </p:cNvPr>
          <p:cNvSpPr>
            <a:spLocks noGrp="1"/>
          </p:cNvSpPr>
          <p:nvPr>
            <p:ph idx="1"/>
          </p:nvPr>
        </p:nvSpPr>
        <p:spPr>
          <a:xfrm>
            <a:off x="791460" y="1536271"/>
            <a:ext cx="10515600" cy="4351338"/>
          </a:xfrm>
        </p:spPr>
        <p:txBody>
          <a:bodyPr/>
          <a:lstStyle/>
          <a:p>
            <a:pPr marL="0" indent="0" algn="l" defTabSz="914400" rtl="0" eaLnBrk="1" latinLnBrk="0" hangingPunct="1">
              <a:lnSpc>
                <a:spcPct val="90000"/>
              </a:lnSpc>
              <a:spcBef>
                <a:spcPts val="1000"/>
              </a:spcBef>
              <a:buNone/>
            </a:pPr>
            <a:r>
              <a:rPr lang="en-IL" dirty="0"/>
              <a:t>Let’s examine the scatter plot matrix for our target columns – loves, boughts and comments.</a:t>
            </a:r>
          </a:p>
          <a:p>
            <a:pPr marL="0" indent="0" algn="l" defTabSz="914400" rtl="0" eaLnBrk="1" latinLnBrk="0" hangingPunct="1">
              <a:lnSpc>
                <a:spcPct val="90000"/>
              </a:lnSpc>
              <a:spcBef>
                <a:spcPts val="1000"/>
              </a:spcBef>
              <a:buNone/>
            </a:pPr>
            <a:endParaRPr lang="en-IL" dirty="0"/>
          </a:p>
        </p:txBody>
      </p:sp>
      <p:pic>
        <p:nvPicPr>
          <p:cNvPr id="4" name="Picture 3">
            <a:extLst>
              <a:ext uri="{FF2B5EF4-FFF2-40B4-BE49-F238E27FC236}">
                <a16:creationId xmlns:a16="http://schemas.microsoft.com/office/drawing/2014/main" id="{00899ABB-D9B0-CC49-AC71-580259E7987D}"/>
              </a:ext>
            </a:extLst>
          </p:cNvPr>
          <p:cNvPicPr>
            <a:picLocks noChangeAspect="1"/>
          </p:cNvPicPr>
          <p:nvPr/>
        </p:nvPicPr>
        <p:blipFill>
          <a:blip r:embed="rId2"/>
          <a:stretch>
            <a:fillRect/>
          </a:stretch>
        </p:blipFill>
        <p:spPr>
          <a:xfrm>
            <a:off x="791460" y="2316060"/>
            <a:ext cx="10468861" cy="545774"/>
          </a:xfrm>
          <a:prstGeom prst="rect">
            <a:avLst/>
          </a:prstGeom>
        </p:spPr>
      </p:pic>
      <p:pic>
        <p:nvPicPr>
          <p:cNvPr id="5122" name="Picture 2">
            <a:extLst>
              <a:ext uri="{FF2B5EF4-FFF2-40B4-BE49-F238E27FC236}">
                <a16:creationId xmlns:a16="http://schemas.microsoft.com/office/drawing/2014/main" id="{D765FAF2-8B49-6241-AACE-D6963C2E3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7754" y="2863726"/>
            <a:ext cx="5058514" cy="30238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FA48039-D031-C14B-A325-2E3DBEEA8D2C}"/>
              </a:ext>
            </a:extLst>
          </p:cNvPr>
          <p:cNvSpPr txBox="1"/>
          <p:nvPr/>
        </p:nvSpPr>
        <p:spPr>
          <a:xfrm>
            <a:off x="6764055" y="3059667"/>
            <a:ext cx="4543005" cy="1785104"/>
          </a:xfrm>
          <a:prstGeom prst="rect">
            <a:avLst/>
          </a:prstGeom>
          <a:noFill/>
        </p:spPr>
        <p:txBody>
          <a:bodyPr wrap="square" rtlCol="0">
            <a:spAutoFit/>
          </a:bodyPr>
          <a:lstStyle/>
          <a:p>
            <a:pPr marL="0" algn="l" defTabSz="914400" rtl="0" eaLnBrk="1" latinLnBrk="0" hangingPunct="1"/>
            <a:r>
              <a:rPr lang="en-IL" sz="2200" dirty="0"/>
              <a:t>Looks like some correlation exists, although there’s much noise.</a:t>
            </a:r>
          </a:p>
          <a:p>
            <a:pPr marL="0" algn="l" defTabSz="914400" rtl="0" eaLnBrk="1" latinLnBrk="0" hangingPunct="1"/>
            <a:endParaRPr lang="en-IL" sz="2200" dirty="0"/>
          </a:p>
          <a:p>
            <a:pPr marL="0" algn="l" defTabSz="914400" rtl="0" eaLnBrk="1" latinLnBrk="0" hangingPunct="1"/>
            <a:r>
              <a:rPr lang="en-IL" sz="2200" dirty="0"/>
              <a:t>Next, let’s look at the scatter plot matrix for all columns.</a:t>
            </a:r>
          </a:p>
        </p:txBody>
      </p:sp>
    </p:spTree>
    <p:extLst>
      <p:ext uri="{BB962C8B-B14F-4D97-AF65-F5344CB8AC3E}">
        <p14:creationId xmlns:p14="http://schemas.microsoft.com/office/powerpoint/2010/main" val="450753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Data Analysis</a:t>
            </a:r>
          </a:p>
        </p:txBody>
      </p:sp>
      <p:sp>
        <p:nvSpPr>
          <p:cNvPr id="6" name="Content Placeholder 5">
            <a:extLst>
              <a:ext uri="{FF2B5EF4-FFF2-40B4-BE49-F238E27FC236}">
                <a16:creationId xmlns:a16="http://schemas.microsoft.com/office/drawing/2014/main" id="{AF20713D-2DB9-524D-AE77-11FA0EC74C34}"/>
              </a:ext>
            </a:extLst>
          </p:cNvPr>
          <p:cNvSpPr>
            <a:spLocks noGrp="1"/>
          </p:cNvSpPr>
          <p:nvPr>
            <p:ph idx="1"/>
          </p:nvPr>
        </p:nvSpPr>
        <p:spPr>
          <a:xfrm>
            <a:off x="838200" y="1588899"/>
            <a:ext cx="10515600" cy="4351338"/>
          </a:xfrm>
        </p:spPr>
        <p:txBody>
          <a:bodyPr/>
          <a:lstStyle/>
          <a:p>
            <a:pPr marL="228600" indent="-228600" algn="l" defTabSz="914400" rtl="0" eaLnBrk="1" latinLnBrk="0" hangingPunct="1">
              <a:lnSpc>
                <a:spcPct val="90000"/>
              </a:lnSpc>
              <a:spcBef>
                <a:spcPts val="1000"/>
              </a:spcBef>
              <a:buFont typeface="Arial" panose="020B0604020202020204" pitchFamily="34" charset="0"/>
              <a:buChar char="•"/>
            </a:pPr>
            <a:endParaRPr lang="en-IL" dirty="0"/>
          </a:p>
        </p:txBody>
      </p:sp>
      <p:pic>
        <p:nvPicPr>
          <p:cNvPr id="7172" name="Picture 4">
            <a:extLst>
              <a:ext uri="{FF2B5EF4-FFF2-40B4-BE49-F238E27FC236}">
                <a16:creationId xmlns:a16="http://schemas.microsoft.com/office/drawing/2014/main" id="{1332425D-6065-8541-85B8-47995631A9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40910"/>
            <a:ext cx="6844930" cy="41086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20BA32E-CA02-AB4A-817C-4773BD2EF4D8}"/>
              </a:ext>
            </a:extLst>
          </p:cNvPr>
          <p:cNvSpPr txBox="1"/>
          <p:nvPr/>
        </p:nvSpPr>
        <p:spPr>
          <a:xfrm>
            <a:off x="7941502" y="1640910"/>
            <a:ext cx="3412298" cy="4247317"/>
          </a:xfrm>
          <a:prstGeom prst="rect">
            <a:avLst/>
          </a:prstGeom>
          <a:noFill/>
        </p:spPr>
        <p:txBody>
          <a:bodyPr wrap="square" rtlCol="0">
            <a:spAutoFit/>
          </a:bodyPr>
          <a:lstStyle/>
          <a:p>
            <a:pPr marL="0" algn="l" defTabSz="914400" rtl="0" eaLnBrk="1" latinLnBrk="0" hangingPunct="1"/>
            <a:r>
              <a:rPr lang="en-IL" dirty="0"/>
              <a:t>Click </a:t>
            </a:r>
            <a:r>
              <a:rPr lang="en-IL" dirty="0">
                <a:hlinkClick r:id="rId3"/>
              </a:rPr>
              <a:t>here</a:t>
            </a:r>
            <a:r>
              <a:rPr lang="en-IL" dirty="0"/>
              <a:t> for full resolution image</a:t>
            </a:r>
          </a:p>
          <a:p>
            <a:pPr marL="0" algn="l" defTabSz="914400" rtl="0" eaLnBrk="1" latinLnBrk="0" hangingPunct="1"/>
            <a:endParaRPr lang="en-IL" dirty="0"/>
          </a:p>
          <a:p>
            <a:pPr marL="0" algn="l" defTabSz="914400" rtl="0" eaLnBrk="1" latinLnBrk="0" hangingPunct="1"/>
            <a:endParaRPr lang="en-IL" dirty="0"/>
          </a:p>
          <a:p>
            <a:pPr marL="0" algn="l" defTabSz="914400" rtl="0" eaLnBrk="1" latinLnBrk="0" hangingPunct="1"/>
            <a:r>
              <a:rPr lang="en-IL" dirty="0"/>
              <a:t>This doesn’t look promising– while our target columns seem to be correlated among themselves, there’s not much connection between target columns and other columns. </a:t>
            </a:r>
          </a:p>
          <a:p>
            <a:pPr marL="0" algn="l" defTabSz="914400" rtl="0" eaLnBrk="1" latinLnBrk="0" hangingPunct="1"/>
            <a:endParaRPr lang="en-IL" dirty="0"/>
          </a:p>
          <a:p>
            <a:pPr marL="0" algn="l" defTabSz="914400" rtl="0" eaLnBrk="1" latinLnBrk="0" hangingPunct="1"/>
            <a:r>
              <a:rPr lang="en-IL" dirty="0"/>
              <a:t>Various sentiment columns are naturally correlated to one another as well.</a:t>
            </a:r>
          </a:p>
          <a:p>
            <a:pPr marL="0" algn="l" defTabSz="914400" rtl="0" eaLnBrk="1" latinLnBrk="0" hangingPunct="1"/>
            <a:r>
              <a:rPr lang="en-IL" dirty="0"/>
              <a:t>Let’s look at the Pearson coeficients table.</a:t>
            </a:r>
          </a:p>
        </p:txBody>
      </p:sp>
    </p:spTree>
    <p:extLst>
      <p:ext uri="{BB962C8B-B14F-4D97-AF65-F5344CB8AC3E}">
        <p14:creationId xmlns:p14="http://schemas.microsoft.com/office/powerpoint/2010/main" val="4529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Data Analysis</a:t>
            </a:r>
          </a:p>
        </p:txBody>
      </p:sp>
      <p:pic>
        <p:nvPicPr>
          <p:cNvPr id="8" name="Content Placeholder 7">
            <a:extLst>
              <a:ext uri="{FF2B5EF4-FFF2-40B4-BE49-F238E27FC236}">
                <a16:creationId xmlns:a16="http://schemas.microsoft.com/office/drawing/2014/main" id="{595D1CD5-2FF3-5844-BBF1-FB17BA49427E}"/>
              </a:ext>
            </a:extLst>
          </p:cNvPr>
          <p:cNvPicPr>
            <a:picLocks noGrp="1" noChangeAspect="1"/>
          </p:cNvPicPr>
          <p:nvPr>
            <p:ph idx="1"/>
          </p:nvPr>
        </p:nvPicPr>
        <p:blipFill>
          <a:blip r:embed="rId2"/>
          <a:stretch>
            <a:fillRect/>
          </a:stretch>
        </p:blipFill>
        <p:spPr>
          <a:xfrm>
            <a:off x="1737476" y="1536700"/>
            <a:ext cx="8624973" cy="4300429"/>
          </a:xfrm>
          <a:prstGeom prst="rect">
            <a:avLst/>
          </a:prstGeom>
        </p:spPr>
      </p:pic>
      <p:sp>
        <p:nvSpPr>
          <p:cNvPr id="9" name="TextBox 8">
            <a:extLst>
              <a:ext uri="{FF2B5EF4-FFF2-40B4-BE49-F238E27FC236}">
                <a16:creationId xmlns:a16="http://schemas.microsoft.com/office/drawing/2014/main" id="{ECF096B0-5B73-3C4E-B23B-D1B31934E662}"/>
              </a:ext>
            </a:extLst>
          </p:cNvPr>
          <p:cNvSpPr txBox="1"/>
          <p:nvPr/>
        </p:nvSpPr>
        <p:spPr>
          <a:xfrm>
            <a:off x="6288066" y="1653436"/>
            <a:ext cx="4396635" cy="646331"/>
          </a:xfrm>
          <a:prstGeom prst="rect">
            <a:avLst/>
          </a:prstGeom>
          <a:noFill/>
        </p:spPr>
        <p:txBody>
          <a:bodyPr wrap="square" rtlCol="0">
            <a:spAutoFit/>
          </a:bodyPr>
          <a:lstStyle/>
          <a:p>
            <a:pPr marL="0" algn="l" defTabSz="914400" rtl="0" eaLnBrk="1" latinLnBrk="0" hangingPunct="1"/>
            <a:r>
              <a:rPr lang="en-US" dirty="0"/>
              <a:t>We added a method to color the coefficients according to their absolute values</a:t>
            </a:r>
            <a:endParaRPr lang="en-IL" dirty="0"/>
          </a:p>
        </p:txBody>
      </p:sp>
    </p:spTree>
    <p:extLst>
      <p:ext uri="{BB962C8B-B14F-4D97-AF65-F5344CB8AC3E}">
        <p14:creationId xmlns:p14="http://schemas.microsoft.com/office/powerpoint/2010/main" val="615599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Data Analysis</a:t>
            </a:r>
          </a:p>
        </p:txBody>
      </p:sp>
      <p:sp>
        <p:nvSpPr>
          <p:cNvPr id="4" name="Content Placeholder 3">
            <a:extLst>
              <a:ext uri="{FF2B5EF4-FFF2-40B4-BE49-F238E27FC236}">
                <a16:creationId xmlns:a16="http://schemas.microsoft.com/office/drawing/2014/main" id="{7900BC6A-5FA1-B049-A35A-E0F8AC58B697}"/>
              </a:ext>
            </a:extLst>
          </p:cNvPr>
          <p:cNvSpPr>
            <a:spLocks noGrp="1"/>
          </p:cNvSpPr>
          <p:nvPr>
            <p:ph idx="1"/>
          </p:nvPr>
        </p:nvSpPr>
        <p:spPr>
          <a:xfrm>
            <a:off x="850726" y="1825625"/>
            <a:ext cx="10515600" cy="4351338"/>
          </a:xfrm>
        </p:spPr>
        <p:txBody>
          <a:bodyPr>
            <a:normAutofit/>
          </a:bodyPr>
          <a:lstStyle/>
          <a:p>
            <a:pPr marL="0" indent="0" algn="l" defTabSz="914400" rtl="0" eaLnBrk="1" latinLnBrk="0" hangingPunct="1">
              <a:lnSpc>
                <a:spcPct val="90000"/>
              </a:lnSpc>
              <a:spcBef>
                <a:spcPts val="1000"/>
              </a:spcBef>
              <a:buNone/>
            </a:pPr>
            <a:r>
              <a:rPr lang="en-IL" sz="2000" dirty="0"/>
              <a:t>Looking at the correlation matrix in detail, we can see that there are clusters of correlated columns</a:t>
            </a:r>
          </a:p>
          <a:p>
            <a:pPr marL="0" indent="0" algn="l" defTabSz="914400" rtl="0" eaLnBrk="1" latinLnBrk="0" hangingPunct="1">
              <a:lnSpc>
                <a:spcPct val="90000"/>
              </a:lnSpc>
              <a:spcBef>
                <a:spcPts val="1000"/>
              </a:spcBef>
              <a:buNone/>
            </a:pPr>
            <a:endParaRPr lang="en-IL" sz="2000" dirty="0"/>
          </a:p>
          <a:p>
            <a:pPr marL="0" indent="0" algn="l" defTabSz="914400" rtl="0" eaLnBrk="1" latinLnBrk="0" hangingPunct="1">
              <a:lnSpc>
                <a:spcPct val="90000"/>
              </a:lnSpc>
              <a:spcBef>
                <a:spcPts val="1000"/>
              </a:spcBef>
              <a:buNone/>
            </a:pPr>
            <a:endParaRPr lang="en-IL" sz="2000" dirty="0"/>
          </a:p>
          <a:p>
            <a:pPr marL="0" indent="0" algn="l" defTabSz="914400" rtl="0" eaLnBrk="1" latinLnBrk="0" hangingPunct="1">
              <a:lnSpc>
                <a:spcPct val="90000"/>
              </a:lnSpc>
              <a:spcBef>
                <a:spcPts val="1000"/>
              </a:spcBef>
              <a:buNone/>
            </a:pPr>
            <a:endParaRPr lang="en-IL" sz="2000" dirty="0"/>
          </a:p>
          <a:p>
            <a:pPr marL="0" indent="0" algn="l" defTabSz="914400" rtl="0" eaLnBrk="1" latinLnBrk="0" hangingPunct="1">
              <a:lnSpc>
                <a:spcPct val="90000"/>
              </a:lnSpc>
              <a:spcBef>
                <a:spcPts val="1000"/>
              </a:spcBef>
              <a:buNone/>
            </a:pPr>
            <a:endParaRPr lang="en-IL" sz="2000" dirty="0"/>
          </a:p>
          <a:p>
            <a:pPr marL="0" indent="0" algn="l" defTabSz="914400" rtl="0" eaLnBrk="1" latinLnBrk="0" hangingPunct="1">
              <a:lnSpc>
                <a:spcPct val="90000"/>
              </a:lnSpc>
              <a:spcBef>
                <a:spcPts val="1000"/>
              </a:spcBef>
              <a:buNone/>
            </a:pPr>
            <a:endParaRPr lang="en-IL" sz="2000" dirty="0"/>
          </a:p>
          <a:p>
            <a:pPr marL="0" indent="0" algn="l" defTabSz="914400" rtl="0" eaLnBrk="1" latinLnBrk="0" hangingPunct="1">
              <a:lnSpc>
                <a:spcPct val="90000"/>
              </a:lnSpc>
              <a:spcBef>
                <a:spcPts val="1000"/>
              </a:spcBef>
              <a:buNone/>
            </a:pPr>
            <a:endParaRPr lang="en-IL" sz="2000" dirty="0"/>
          </a:p>
          <a:p>
            <a:pPr marL="0" indent="0" algn="l" defTabSz="914400" rtl="0" eaLnBrk="1" latinLnBrk="0" hangingPunct="1">
              <a:lnSpc>
                <a:spcPct val="90000"/>
              </a:lnSpc>
              <a:spcBef>
                <a:spcPts val="1000"/>
              </a:spcBef>
              <a:buNone/>
            </a:pPr>
            <a:r>
              <a:rPr lang="en-IL" sz="2000" dirty="0"/>
              <a:t>The first cluster is user columns – correlations here make sense and are to be expected. User rank and user reputation go up when a user’s deals count is high, admins tend to post a lot of deals etc. </a:t>
            </a:r>
          </a:p>
        </p:txBody>
      </p:sp>
      <p:pic>
        <p:nvPicPr>
          <p:cNvPr id="6" name="Picture 5">
            <a:extLst>
              <a:ext uri="{FF2B5EF4-FFF2-40B4-BE49-F238E27FC236}">
                <a16:creationId xmlns:a16="http://schemas.microsoft.com/office/drawing/2014/main" id="{E67C347F-136A-534B-8FE6-25C46B89377B}"/>
              </a:ext>
            </a:extLst>
          </p:cNvPr>
          <p:cNvPicPr>
            <a:picLocks noChangeAspect="1"/>
          </p:cNvPicPr>
          <p:nvPr/>
        </p:nvPicPr>
        <p:blipFill>
          <a:blip r:embed="rId2"/>
          <a:stretch>
            <a:fillRect/>
          </a:stretch>
        </p:blipFill>
        <p:spPr>
          <a:xfrm>
            <a:off x="971811" y="2319489"/>
            <a:ext cx="7467600" cy="1968500"/>
          </a:xfrm>
          <a:prstGeom prst="rect">
            <a:avLst/>
          </a:prstGeom>
        </p:spPr>
      </p:pic>
    </p:spTree>
    <p:extLst>
      <p:ext uri="{BB962C8B-B14F-4D97-AF65-F5344CB8AC3E}">
        <p14:creationId xmlns:p14="http://schemas.microsoft.com/office/powerpoint/2010/main" val="3302962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7FFF8-1992-9A47-BE48-36FC64956167}"/>
              </a:ext>
            </a:extLst>
          </p:cNvPr>
          <p:cNvPicPr>
            <a:picLocks noChangeAspect="1"/>
          </p:cNvPicPr>
          <p:nvPr/>
        </p:nvPicPr>
        <p:blipFill>
          <a:blip r:embed="rId2"/>
          <a:stretch>
            <a:fillRect/>
          </a:stretch>
        </p:blipFill>
        <p:spPr>
          <a:xfrm>
            <a:off x="3169085" y="887180"/>
            <a:ext cx="7816241" cy="4883221"/>
          </a:xfrm>
          <a:prstGeom prst="rect">
            <a:avLst/>
          </a:prstGeom>
        </p:spPr>
      </p:pic>
      <p:sp>
        <p:nvSpPr>
          <p:cNvPr id="4" name="TextBox 3">
            <a:extLst>
              <a:ext uri="{FF2B5EF4-FFF2-40B4-BE49-F238E27FC236}">
                <a16:creationId xmlns:a16="http://schemas.microsoft.com/office/drawing/2014/main" id="{620EDFC4-5414-6549-880A-740CCF1F1E8D}"/>
              </a:ext>
            </a:extLst>
          </p:cNvPr>
          <p:cNvSpPr txBox="1"/>
          <p:nvPr/>
        </p:nvSpPr>
        <p:spPr>
          <a:xfrm>
            <a:off x="1206674" y="1640910"/>
            <a:ext cx="1853852" cy="830997"/>
          </a:xfrm>
          <a:prstGeom prst="rect">
            <a:avLst/>
          </a:prstGeom>
          <a:noFill/>
        </p:spPr>
        <p:txBody>
          <a:bodyPr wrap="square" rtlCol="0">
            <a:spAutoFit/>
          </a:bodyPr>
          <a:lstStyle/>
          <a:p>
            <a:pPr marL="0" algn="l" defTabSz="914400" rtl="0" eaLnBrk="1" latinLnBrk="0" hangingPunct="1"/>
            <a:r>
              <a:rPr lang="en-US" sz="2400" dirty="0"/>
              <a:t>B</a:t>
            </a:r>
            <a:r>
              <a:rPr lang="en-IL" sz="2400" dirty="0"/>
              <a:t>ee.deals frontpage:</a:t>
            </a:r>
          </a:p>
        </p:txBody>
      </p:sp>
    </p:spTree>
    <p:extLst>
      <p:ext uri="{BB962C8B-B14F-4D97-AF65-F5344CB8AC3E}">
        <p14:creationId xmlns:p14="http://schemas.microsoft.com/office/powerpoint/2010/main" val="3167090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Data Analysis</a:t>
            </a:r>
          </a:p>
        </p:txBody>
      </p:sp>
      <p:sp>
        <p:nvSpPr>
          <p:cNvPr id="4" name="Content Placeholder 3">
            <a:extLst>
              <a:ext uri="{FF2B5EF4-FFF2-40B4-BE49-F238E27FC236}">
                <a16:creationId xmlns:a16="http://schemas.microsoft.com/office/drawing/2014/main" id="{7900BC6A-5FA1-B049-A35A-E0F8AC58B697}"/>
              </a:ext>
            </a:extLst>
          </p:cNvPr>
          <p:cNvSpPr>
            <a:spLocks noGrp="1"/>
          </p:cNvSpPr>
          <p:nvPr>
            <p:ph idx="1"/>
          </p:nvPr>
        </p:nvSpPr>
        <p:spPr>
          <a:xfrm>
            <a:off x="850726" y="1825625"/>
            <a:ext cx="10515600" cy="4351338"/>
          </a:xfrm>
        </p:spPr>
        <p:txBody>
          <a:bodyPr>
            <a:normAutofit/>
          </a:bodyPr>
          <a:lstStyle/>
          <a:p>
            <a:pPr marL="0" indent="0" algn="l" defTabSz="914400" rtl="0" eaLnBrk="1" latinLnBrk="0" hangingPunct="1">
              <a:lnSpc>
                <a:spcPct val="90000"/>
              </a:lnSpc>
              <a:spcBef>
                <a:spcPts val="1000"/>
              </a:spcBef>
              <a:buNone/>
            </a:pPr>
            <a:r>
              <a:rPr lang="en-IL" sz="2000" dirty="0"/>
              <a:t>The second cluster is our target columns – loveds, boughts, comments (also clicks and impressions) </a:t>
            </a:r>
          </a:p>
          <a:p>
            <a:pPr marL="0" indent="0" algn="l" defTabSz="914400" rtl="0" eaLnBrk="1" latinLnBrk="0" hangingPunct="1">
              <a:lnSpc>
                <a:spcPct val="90000"/>
              </a:lnSpc>
              <a:spcBef>
                <a:spcPts val="1000"/>
              </a:spcBef>
              <a:buNone/>
            </a:pPr>
            <a:endParaRPr lang="en-IL" sz="2000" dirty="0"/>
          </a:p>
          <a:p>
            <a:pPr marL="0" indent="0" algn="l" defTabSz="914400" rtl="0" eaLnBrk="1" latinLnBrk="0" hangingPunct="1">
              <a:lnSpc>
                <a:spcPct val="90000"/>
              </a:lnSpc>
              <a:spcBef>
                <a:spcPts val="1000"/>
              </a:spcBef>
              <a:buNone/>
            </a:pPr>
            <a:endParaRPr lang="en-IL" sz="2000" dirty="0"/>
          </a:p>
          <a:p>
            <a:pPr marL="0" indent="0" algn="l" defTabSz="914400" rtl="0" eaLnBrk="1" latinLnBrk="0" hangingPunct="1">
              <a:lnSpc>
                <a:spcPct val="90000"/>
              </a:lnSpc>
              <a:spcBef>
                <a:spcPts val="1000"/>
              </a:spcBef>
              <a:buNone/>
            </a:pPr>
            <a:endParaRPr lang="en-IL" sz="2000" dirty="0"/>
          </a:p>
          <a:p>
            <a:pPr marL="0" indent="0" algn="l" defTabSz="914400" rtl="0" eaLnBrk="1" latinLnBrk="0" hangingPunct="1">
              <a:lnSpc>
                <a:spcPct val="90000"/>
              </a:lnSpc>
              <a:spcBef>
                <a:spcPts val="1000"/>
              </a:spcBef>
              <a:buNone/>
            </a:pPr>
            <a:endParaRPr lang="en-IL" sz="2000" dirty="0"/>
          </a:p>
          <a:p>
            <a:pPr marL="0" indent="0" algn="l" defTabSz="914400" rtl="0" eaLnBrk="1" latinLnBrk="0" hangingPunct="1">
              <a:lnSpc>
                <a:spcPct val="90000"/>
              </a:lnSpc>
              <a:spcBef>
                <a:spcPts val="1000"/>
              </a:spcBef>
              <a:buNone/>
            </a:pPr>
            <a:endParaRPr lang="en-IL" sz="2000" dirty="0"/>
          </a:p>
          <a:p>
            <a:pPr marL="0" indent="0" algn="l" defTabSz="914400" rtl="0" eaLnBrk="1" latinLnBrk="0" hangingPunct="1">
              <a:lnSpc>
                <a:spcPct val="90000"/>
              </a:lnSpc>
              <a:spcBef>
                <a:spcPts val="1000"/>
              </a:spcBef>
              <a:buNone/>
            </a:pPr>
            <a:r>
              <a:rPr lang="en-IL" sz="2000" dirty="0"/>
              <a:t>This makes sense – whoever bought an item has a higher chance of also ‘loving’ it. We can also notice that comments are somewhat correlated with loves and boughts. </a:t>
            </a:r>
          </a:p>
        </p:txBody>
      </p:sp>
      <p:pic>
        <p:nvPicPr>
          <p:cNvPr id="3" name="Picture 2">
            <a:extLst>
              <a:ext uri="{FF2B5EF4-FFF2-40B4-BE49-F238E27FC236}">
                <a16:creationId xmlns:a16="http://schemas.microsoft.com/office/drawing/2014/main" id="{872E5DB3-1B93-134D-92F3-0A9F81377D56}"/>
              </a:ext>
            </a:extLst>
          </p:cNvPr>
          <p:cNvPicPr>
            <a:picLocks noChangeAspect="1"/>
          </p:cNvPicPr>
          <p:nvPr/>
        </p:nvPicPr>
        <p:blipFill>
          <a:blip r:embed="rId2"/>
          <a:stretch>
            <a:fillRect/>
          </a:stretch>
        </p:blipFill>
        <p:spPr>
          <a:xfrm>
            <a:off x="850726" y="2332038"/>
            <a:ext cx="6489700" cy="1638300"/>
          </a:xfrm>
          <a:prstGeom prst="rect">
            <a:avLst/>
          </a:prstGeom>
        </p:spPr>
      </p:pic>
    </p:spTree>
    <p:extLst>
      <p:ext uri="{BB962C8B-B14F-4D97-AF65-F5344CB8AC3E}">
        <p14:creationId xmlns:p14="http://schemas.microsoft.com/office/powerpoint/2010/main" val="2857797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Data Analysis</a:t>
            </a:r>
          </a:p>
        </p:txBody>
      </p:sp>
      <p:sp>
        <p:nvSpPr>
          <p:cNvPr id="4" name="Content Placeholder 3">
            <a:extLst>
              <a:ext uri="{FF2B5EF4-FFF2-40B4-BE49-F238E27FC236}">
                <a16:creationId xmlns:a16="http://schemas.microsoft.com/office/drawing/2014/main" id="{7900BC6A-5FA1-B049-A35A-E0F8AC58B697}"/>
              </a:ext>
            </a:extLst>
          </p:cNvPr>
          <p:cNvSpPr>
            <a:spLocks noGrp="1"/>
          </p:cNvSpPr>
          <p:nvPr>
            <p:ph idx="1"/>
          </p:nvPr>
        </p:nvSpPr>
        <p:spPr>
          <a:xfrm>
            <a:off x="850726" y="1825625"/>
            <a:ext cx="10515600" cy="4351338"/>
          </a:xfrm>
        </p:spPr>
        <p:txBody>
          <a:bodyPr>
            <a:normAutofit/>
          </a:bodyPr>
          <a:lstStyle/>
          <a:p>
            <a:pPr marL="0" indent="0" algn="l" defTabSz="914400" rtl="0" eaLnBrk="1" latinLnBrk="0" hangingPunct="1">
              <a:lnSpc>
                <a:spcPct val="90000"/>
              </a:lnSpc>
              <a:spcBef>
                <a:spcPts val="1000"/>
              </a:spcBef>
              <a:buNone/>
            </a:pPr>
            <a:r>
              <a:rPr lang="en-IL" sz="2000" dirty="0"/>
              <a:t>The third cluster consists of various sentiment scores.</a:t>
            </a:r>
          </a:p>
          <a:p>
            <a:pPr marL="0" indent="0" algn="l" defTabSz="914400" rtl="0" eaLnBrk="1" latinLnBrk="0" hangingPunct="1">
              <a:lnSpc>
                <a:spcPct val="90000"/>
              </a:lnSpc>
              <a:spcBef>
                <a:spcPts val="1000"/>
              </a:spcBef>
              <a:buNone/>
            </a:pPr>
            <a:endParaRPr lang="en-IL" sz="2000" dirty="0"/>
          </a:p>
          <a:p>
            <a:pPr marL="0" indent="0" algn="l" defTabSz="914400" rtl="0" eaLnBrk="1" latinLnBrk="0" hangingPunct="1">
              <a:lnSpc>
                <a:spcPct val="90000"/>
              </a:lnSpc>
              <a:spcBef>
                <a:spcPts val="1000"/>
              </a:spcBef>
              <a:buNone/>
            </a:pPr>
            <a:endParaRPr lang="en-IL" sz="2000" dirty="0"/>
          </a:p>
          <a:p>
            <a:pPr marL="0" indent="0" algn="l" defTabSz="914400" rtl="0" eaLnBrk="1" latinLnBrk="0" hangingPunct="1">
              <a:lnSpc>
                <a:spcPct val="90000"/>
              </a:lnSpc>
              <a:spcBef>
                <a:spcPts val="1000"/>
              </a:spcBef>
              <a:buNone/>
            </a:pPr>
            <a:endParaRPr lang="en-IL" sz="2000" dirty="0"/>
          </a:p>
          <a:p>
            <a:pPr marL="0" indent="0" algn="l" defTabSz="914400" rtl="0" eaLnBrk="1" latinLnBrk="0" hangingPunct="1">
              <a:lnSpc>
                <a:spcPct val="90000"/>
              </a:lnSpc>
              <a:spcBef>
                <a:spcPts val="1000"/>
              </a:spcBef>
              <a:buNone/>
            </a:pPr>
            <a:endParaRPr lang="en-IL" sz="2000" dirty="0"/>
          </a:p>
          <a:p>
            <a:pPr marL="0" indent="0" algn="l" defTabSz="914400" rtl="0" eaLnBrk="1" latinLnBrk="0" hangingPunct="1">
              <a:lnSpc>
                <a:spcPct val="90000"/>
              </a:lnSpc>
              <a:spcBef>
                <a:spcPts val="1000"/>
              </a:spcBef>
              <a:buNone/>
            </a:pPr>
            <a:endParaRPr lang="en-IL" sz="2000" dirty="0"/>
          </a:p>
          <a:p>
            <a:pPr marL="0" indent="0" algn="l" defTabSz="914400" rtl="0" eaLnBrk="1" latinLnBrk="0" hangingPunct="1">
              <a:lnSpc>
                <a:spcPct val="90000"/>
              </a:lnSpc>
              <a:spcBef>
                <a:spcPts val="1000"/>
              </a:spcBef>
              <a:buNone/>
            </a:pPr>
            <a:r>
              <a:rPr lang="en-IL" sz="2000" dirty="0"/>
              <a:t>This is an artifact of sentiment scorer’s way of operating, and is not too interesting.</a:t>
            </a:r>
          </a:p>
        </p:txBody>
      </p:sp>
      <p:pic>
        <p:nvPicPr>
          <p:cNvPr id="6" name="Picture 5">
            <a:extLst>
              <a:ext uri="{FF2B5EF4-FFF2-40B4-BE49-F238E27FC236}">
                <a16:creationId xmlns:a16="http://schemas.microsoft.com/office/drawing/2014/main" id="{F9DC7B01-9A72-B34D-81E0-747257FB5F96}"/>
              </a:ext>
            </a:extLst>
          </p:cNvPr>
          <p:cNvPicPr>
            <a:picLocks noChangeAspect="1"/>
          </p:cNvPicPr>
          <p:nvPr/>
        </p:nvPicPr>
        <p:blipFill>
          <a:blip r:embed="rId2"/>
          <a:stretch>
            <a:fillRect/>
          </a:stretch>
        </p:blipFill>
        <p:spPr>
          <a:xfrm>
            <a:off x="965113" y="2278693"/>
            <a:ext cx="9359900" cy="1524000"/>
          </a:xfrm>
          <a:prstGeom prst="rect">
            <a:avLst/>
          </a:prstGeom>
        </p:spPr>
      </p:pic>
    </p:spTree>
    <p:extLst>
      <p:ext uri="{BB962C8B-B14F-4D97-AF65-F5344CB8AC3E}">
        <p14:creationId xmlns:p14="http://schemas.microsoft.com/office/powerpoint/2010/main" val="3032813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Data Analysis</a:t>
            </a:r>
          </a:p>
        </p:txBody>
      </p:sp>
      <p:sp>
        <p:nvSpPr>
          <p:cNvPr id="4" name="Content Placeholder 3">
            <a:extLst>
              <a:ext uri="{FF2B5EF4-FFF2-40B4-BE49-F238E27FC236}">
                <a16:creationId xmlns:a16="http://schemas.microsoft.com/office/drawing/2014/main" id="{7900BC6A-5FA1-B049-A35A-E0F8AC58B697}"/>
              </a:ext>
            </a:extLst>
          </p:cNvPr>
          <p:cNvSpPr>
            <a:spLocks noGrp="1"/>
          </p:cNvSpPr>
          <p:nvPr>
            <p:ph idx="1"/>
          </p:nvPr>
        </p:nvSpPr>
        <p:spPr>
          <a:xfrm>
            <a:off x="850726" y="1825625"/>
            <a:ext cx="10515600" cy="4351338"/>
          </a:xfrm>
        </p:spPr>
        <p:txBody>
          <a:bodyPr>
            <a:normAutofit/>
          </a:bodyPr>
          <a:lstStyle/>
          <a:p>
            <a:pPr marL="0" indent="0" algn="l" defTabSz="914400" rtl="0" eaLnBrk="1" latinLnBrk="0" hangingPunct="1">
              <a:lnSpc>
                <a:spcPct val="90000"/>
              </a:lnSpc>
              <a:spcBef>
                <a:spcPts val="1000"/>
              </a:spcBef>
              <a:buNone/>
            </a:pPr>
            <a:r>
              <a:rPr lang="en-IL" sz="2000" dirty="0"/>
              <a:t>Unfortunately, all other correlations are pretty weak. Still some insights can be derived.</a:t>
            </a:r>
          </a:p>
          <a:p>
            <a:pPr marL="0" indent="0" algn="l" defTabSz="914400" rtl="0" eaLnBrk="1" latinLnBrk="0" hangingPunct="1">
              <a:lnSpc>
                <a:spcPct val="90000"/>
              </a:lnSpc>
              <a:spcBef>
                <a:spcPts val="1000"/>
              </a:spcBef>
              <a:buNone/>
            </a:pPr>
            <a:r>
              <a:rPr lang="en-IL" sz="2000" dirty="0"/>
              <a:t>Amount of words in description is somewhat correlated to our target columns:</a:t>
            </a:r>
          </a:p>
          <a:p>
            <a:pPr marL="0" indent="0" algn="l" defTabSz="914400" rtl="0" eaLnBrk="1" latinLnBrk="0" hangingPunct="1">
              <a:lnSpc>
                <a:spcPct val="90000"/>
              </a:lnSpc>
              <a:spcBef>
                <a:spcPts val="1000"/>
              </a:spcBef>
              <a:buNone/>
            </a:pPr>
            <a:endParaRPr lang="en-IL" sz="2000" dirty="0"/>
          </a:p>
          <a:p>
            <a:pPr marL="0" indent="0" algn="l" defTabSz="914400" rtl="0" eaLnBrk="1" latinLnBrk="0" hangingPunct="1">
              <a:lnSpc>
                <a:spcPct val="90000"/>
              </a:lnSpc>
              <a:spcBef>
                <a:spcPts val="1000"/>
              </a:spcBef>
              <a:buNone/>
            </a:pPr>
            <a:endParaRPr lang="en-IL" sz="2000" dirty="0"/>
          </a:p>
          <a:p>
            <a:pPr marL="0" indent="0" algn="l" rtl="0">
              <a:buNone/>
            </a:pPr>
            <a:r>
              <a:rPr lang="en-IL" sz="2000" dirty="0"/>
              <a:t>Free shipping column is somewhat inversely correlated to user deals count, rank and reputation. Higher ranked users tend to recommend items without free shipping:</a:t>
            </a:r>
          </a:p>
          <a:p>
            <a:pPr marL="0" indent="0" algn="l" rtl="0">
              <a:buNone/>
            </a:pPr>
            <a:endParaRPr lang="en-IL" sz="2000" dirty="0"/>
          </a:p>
          <a:p>
            <a:pPr marL="0" indent="0" algn="l" defTabSz="914400" rtl="0" eaLnBrk="1" latinLnBrk="0" hangingPunct="1">
              <a:lnSpc>
                <a:spcPct val="90000"/>
              </a:lnSpc>
              <a:spcBef>
                <a:spcPts val="1000"/>
              </a:spcBef>
              <a:buNone/>
            </a:pPr>
            <a:endParaRPr lang="en-IL" sz="2000" dirty="0"/>
          </a:p>
        </p:txBody>
      </p:sp>
      <p:pic>
        <p:nvPicPr>
          <p:cNvPr id="3" name="Picture 2">
            <a:extLst>
              <a:ext uri="{FF2B5EF4-FFF2-40B4-BE49-F238E27FC236}">
                <a16:creationId xmlns:a16="http://schemas.microsoft.com/office/drawing/2014/main" id="{C3D76E44-D91E-494D-9A58-B1676EB4F9AF}"/>
              </a:ext>
            </a:extLst>
          </p:cNvPr>
          <p:cNvPicPr>
            <a:picLocks noChangeAspect="1"/>
          </p:cNvPicPr>
          <p:nvPr/>
        </p:nvPicPr>
        <p:blipFill>
          <a:blip r:embed="rId2"/>
          <a:stretch>
            <a:fillRect/>
          </a:stretch>
        </p:blipFill>
        <p:spPr>
          <a:xfrm>
            <a:off x="1159527" y="2693988"/>
            <a:ext cx="7493000" cy="457200"/>
          </a:xfrm>
          <a:prstGeom prst="rect">
            <a:avLst/>
          </a:prstGeom>
        </p:spPr>
      </p:pic>
      <p:pic>
        <p:nvPicPr>
          <p:cNvPr id="7" name="Picture 6">
            <a:extLst>
              <a:ext uri="{FF2B5EF4-FFF2-40B4-BE49-F238E27FC236}">
                <a16:creationId xmlns:a16="http://schemas.microsoft.com/office/drawing/2014/main" id="{8C34F020-4BBB-A54D-9B8B-3076F582B91C}"/>
              </a:ext>
            </a:extLst>
          </p:cNvPr>
          <p:cNvPicPr>
            <a:picLocks noChangeAspect="1"/>
          </p:cNvPicPr>
          <p:nvPr/>
        </p:nvPicPr>
        <p:blipFill>
          <a:blip r:embed="rId3"/>
          <a:stretch>
            <a:fillRect/>
          </a:stretch>
        </p:blipFill>
        <p:spPr>
          <a:xfrm>
            <a:off x="1092026" y="4222751"/>
            <a:ext cx="10274300" cy="508000"/>
          </a:xfrm>
          <a:prstGeom prst="rect">
            <a:avLst/>
          </a:prstGeom>
        </p:spPr>
      </p:pic>
    </p:spTree>
    <p:extLst>
      <p:ext uri="{BB962C8B-B14F-4D97-AF65-F5344CB8AC3E}">
        <p14:creationId xmlns:p14="http://schemas.microsoft.com/office/powerpoint/2010/main" val="1702691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Machine Learning</a:t>
            </a:r>
          </a:p>
        </p:txBody>
      </p:sp>
      <p:sp>
        <p:nvSpPr>
          <p:cNvPr id="4" name="Content Placeholder 3">
            <a:extLst>
              <a:ext uri="{FF2B5EF4-FFF2-40B4-BE49-F238E27FC236}">
                <a16:creationId xmlns:a16="http://schemas.microsoft.com/office/drawing/2014/main" id="{7900BC6A-5FA1-B049-A35A-E0F8AC58B697}"/>
              </a:ext>
            </a:extLst>
          </p:cNvPr>
          <p:cNvSpPr>
            <a:spLocks noGrp="1"/>
          </p:cNvSpPr>
          <p:nvPr>
            <p:ph idx="1"/>
          </p:nvPr>
        </p:nvSpPr>
        <p:spPr>
          <a:xfrm>
            <a:off x="850726" y="1825625"/>
            <a:ext cx="10515600" cy="4351338"/>
          </a:xfrm>
        </p:spPr>
        <p:txBody>
          <a:bodyPr>
            <a:normAutofit/>
          </a:bodyPr>
          <a:lstStyle/>
          <a:p>
            <a:pPr marL="0" indent="0" algn="l" defTabSz="914400" rtl="0" eaLnBrk="1" latinLnBrk="0" hangingPunct="1">
              <a:lnSpc>
                <a:spcPct val="90000"/>
              </a:lnSpc>
              <a:spcBef>
                <a:spcPts val="1000"/>
              </a:spcBef>
              <a:buNone/>
            </a:pPr>
            <a:r>
              <a:rPr lang="en-IL" sz="2400" dirty="0"/>
              <a:t>We will try to predict the values of our target columns using Linear Regression.</a:t>
            </a:r>
          </a:p>
          <a:p>
            <a:pPr marL="0" indent="0" algn="l" defTabSz="914400" rtl="0" eaLnBrk="1" latinLnBrk="0" hangingPunct="1">
              <a:lnSpc>
                <a:spcPct val="90000"/>
              </a:lnSpc>
              <a:spcBef>
                <a:spcPts val="1000"/>
              </a:spcBef>
              <a:buNone/>
            </a:pPr>
            <a:r>
              <a:rPr lang="en-IL" sz="2400" dirty="0"/>
              <a:t>Ideally we would like to predict a target column without using any other target column - e.g. to predict ‘loves’ without using ‘boughts’, clicks and impressions.</a:t>
            </a:r>
          </a:p>
          <a:p>
            <a:pPr marL="0" indent="0" algn="l" defTabSz="914400" rtl="0" eaLnBrk="1" latinLnBrk="0" hangingPunct="1">
              <a:lnSpc>
                <a:spcPct val="90000"/>
              </a:lnSpc>
              <a:spcBef>
                <a:spcPts val="1000"/>
              </a:spcBef>
              <a:buNone/>
            </a:pPr>
            <a:endParaRPr lang="en-IL" sz="2400" dirty="0"/>
          </a:p>
          <a:p>
            <a:pPr marL="0" indent="0" algn="l" defTabSz="914400" rtl="0" eaLnBrk="1" latinLnBrk="0" hangingPunct="1">
              <a:lnSpc>
                <a:spcPct val="90000"/>
              </a:lnSpc>
              <a:spcBef>
                <a:spcPts val="1000"/>
              </a:spcBef>
              <a:buNone/>
            </a:pPr>
            <a:r>
              <a:rPr lang="en-IL" sz="2400" dirty="0"/>
              <a:t>Since the price columns vary quite widely in their values, it’s difficult to choose the best coefficient for our IQR outlier detection, so we’ll test multiple possible IQR coefficients and see which one will give us the best R^2 score after linear regression. </a:t>
            </a:r>
          </a:p>
        </p:txBody>
      </p:sp>
    </p:spTree>
    <p:extLst>
      <p:ext uri="{BB962C8B-B14F-4D97-AF65-F5344CB8AC3E}">
        <p14:creationId xmlns:p14="http://schemas.microsoft.com/office/powerpoint/2010/main" val="3569595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Machine Learning</a:t>
            </a:r>
          </a:p>
        </p:txBody>
      </p:sp>
      <p:sp>
        <p:nvSpPr>
          <p:cNvPr id="4" name="Content Placeholder 3">
            <a:extLst>
              <a:ext uri="{FF2B5EF4-FFF2-40B4-BE49-F238E27FC236}">
                <a16:creationId xmlns:a16="http://schemas.microsoft.com/office/drawing/2014/main" id="{7900BC6A-5FA1-B049-A35A-E0F8AC58B697}"/>
              </a:ext>
            </a:extLst>
          </p:cNvPr>
          <p:cNvSpPr>
            <a:spLocks noGrp="1"/>
          </p:cNvSpPr>
          <p:nvPr>
            <p:ph idx="1"/>
          </p:nvPr>
        </p:nvSpPr>
        <p:spPr>
          <a:xfrm>
            <a:off x="850726" y="1825625"/>
            <a:ext cx="10515600" cy="4351338"/>
          </a:xfrm>
        </p:spPr>
        <p:txBody>
          <a:bodyPr>
            <a:normAutofit/>
          </a:bodyPr>
          <a:lstStyle/>
          <a:p>
            <a:pPr marL="0" indent="0" algn="l" defTabSz="914400" rtl="0" eaLnBrk="1" latinLnBrk="0" hangingPunct="1">
              <a:lnSpc>
                <a:spcPct val="90000"/>
              </a:lnSpc>
              <a:spcBef>
                <a:spcPts val="1000"/>
              </a:spcBef>
              <a:buNone/>
            </a:pPr>
            <a:r>
              <a:rPr lang="en-IL" sz="2400" dirty="0"/>
              <a:t>Applying linear regression, the results are quite disappointing. For the best IQR coefficient for price columns (=5), we only get R^2 score of 0.21 when predicting ‘loves’ column. With other columns the R^2 scores hover around zero. </a:t>
            </a:r>
          </a:p>
          <a:p>
            <a:pPr marL="0" indent="0" algn="l" rtl="0">
              <a:buNone/>
            </a:pPr>
            <a:r>
              <a:rPr lang="en-IL" sz="2400" dirty="0"/>
              <a:t>Since we normalized our dataset, we can tell which columns contributed most to the prediction by looking at their </a:t>
            </a:r>
            <a:r>
              <a:rPr lang="en-IL" sz="2400" i="1" dirty="0"/>
              <a:t>coeffs </a:t>
            </a:r>
            <a:r>
              <a:rPr lang="en-IL" sz="2400" dirty="0"/>
              <a:t>returned by Linear Regression.</a:t>
            </a:r>
            <a:endParaRPr lang="en-IL" sz="2400" i="1" dirty="0"/>
          </a:p>
          <a:p>
            <a:pPr marL="0" indent="0" algn="l" defTabSz="914400" rtl="0" eaLnBrk="1" latinLnBrk="0" hangingPunct="1">
              <a:lnSpc>
                <a:spcPct val="90000"/>
              </a:lnSpc>
              <a:spcBef>
                <a:spcPts val="1000"/>
              </a:spcBef>
              <a:buNone/>
            </a:pPr>
            <a:endParaRPr lang="en-IL" sz="2400" dirty="0"/>
          </a:p>
          <a:p>
            <a:pPr marL="0" indent="0" algn="l" defTabSz="914400" rtl="0" eaLnBrk="1" latinLnBrk="0" hangingPunct="1">
              <a:lnSpc>
                <a:spcPct val="90000"/>
              </a:lnSpc>
              <a:spcBef>
                <a:spcPts val="1000"/>
              </a:spcBef>
              <a:buNone/>
            </a:pPr>
            <a:endParaRPr lang="en-IL" sz="2400" dirty="0"/>
          </a:p>
        </p:txBody>
      </p:sp>
      <p:pic>
        <p:nvPicPr>
          <p:cNvPr id="3" name="Picture 2">
            <a:extLst>
              <a:ext uri="{FF2B5EF4-FFF2-40B4-BE49-F238E27FC236}">
                <a16:creationId xmlns:a16="http://schemas.microsoft.com/office/drawing/2014/main" id="{76CC4FBB-517C-BA41-9DDE-D9722A13E11A}"/>
              </a:ext>
            </a:extLst>
          </p:cNvPr>
          <p:cNvPicPr>
            <a:picLocks noChangeAspect="1"/>
          </p:cNvPicPr>
          <p:nvPr/>
        </p:nvPicPr>
        <p:blipFill>
          <a:blip r:embed="rId2"/>
          <a:stretch>
            <a:fillRect/>
          </a:stretch>
        </p:blipFill>
        <p:spPr>
          <a:xfrm>
            <a:off x="850726" y="3708661"/>
            <a:ext cx="4851400" cy="2146300"/>
          </a:xfrm>
          <a:prstGeom prst="rect">
            <a:avLst/>
          </a:prstGeom>
        </p:spPr>
      </p:pic>
      <p:sp>
        <p:nvSpPr>
          <p:cNvPr id="5" name="TextBox 4">
            <a:extLst>
              <a:ext uri="{FF2B5EF4-FFF2-40B4-BE49-F238E27FC236}">
                <a16:creationId xmlns:a16="http://schemas.microsoft.com/office/drawing/2014/main" id="{A2FD40F0-A615-EF47-80FF-FFF9A4F5302D}"/>
              </a:ext>
            </a:extLst>
          </p:cNvPr>
          <p:cNvSpPr txBox="1"/>
          <p:nvPr/>
        </p:nvSpPr>
        <p:spPr>
          <a:xfrm>
            <a:off x="5824603" y="3845490"/>
            <a:ext cx="5085567" cy="1631216"/>
          </a:xfrm>
          <a:prstGeom prst="rect">
            <a:avLst/>
          </a:prstGeom>
          <a:noFill/>
          <a:ln>
            <a:solidFill>
              <a:schemeClr val="tx1">
                <a:lumMod val="50000"/>
                <a:lumOff val="50000"/>
              </a:schemeClr>
            </a:solidFill>
          </a:ln>
        </p:spPr>
        <p:txBody>
          <a:bodyPr wrap="square" rtlCol="0">
            <a:spAutoFit/>
          </a:bodyPr>
          <a:lstStyle/>
          <a:p>
            <a:pPr marL="0" algn="l" defTabSz="914400" rtl="0" eaLnBrk="1" latinLnBrk="0" hangingPunct="1"/>
            <a:r>
              <a:rPr lang="en-IL" sz="2000" dirty="0"/>
              <a:t>Interestingly, the synthetic “description word count” column that we added ends up being the largest contributor to the prediction. The sentiment columns have almost no effect, and neither do the price and shipping columns.</a:t>
            </a:r>
          </a:p>
        </p:txBody>
      </p:sp>
    </p:spTree>
    <p:extLst>
      <p:ext uri="{BB962C8B-B14F-4D97-AF65-F5344CB8AC3E}">
        <p14:creationId xmlns:p14="http://schemas.microsoft.com/office/powerpoint/2010/main" val="2154617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Machine Learning</a:t>
            </a:r>
          </a:p>
        </p:txBody>
      </p:sp>
      <p:sp>
        <p:nvSpPr>
          <p:cNvPr id="4" name="Content Placeholder 3">
            <a:extLst>
              <a:ext uri="{FF2B5EF4-FFF2-40B4-BE49-F238E27FC236}">
                <a16:creationId xmlns:a16="http://schemas.microsoft.com/office/drawing/2014/main" id="{7900BC6A-5FA1-B049-A35A-E0F8AC58B697}"/>
              </a:ext>
            </a:extLst>
          </p:cNvPr>
          <p:cNvSpPr>
            <a:spLocks noGrp="1"/>
          </p:cNvSpPr>
          <p:nvPr>
            <p:ph idx="1"/>
          </p:nvPr>
        </p:nvSpPr>
        <p:spPr>
          <a:xfrm>
            <a:off x="850726" y="1825625"/>
            <a:ext cx="10515600" cy="4351338"/>
          </a:xfrm>
        </p:spPr>
        <p:txBody>
          <a:bodyPr>
            <a:normAutofit/>
          </a:bodyPr>
          <a:lstStyle/>
          <a:p>
            <a:pPr marL="0" indent="0" algn="l" rtl="0">
              <a:buNone/>
            </a:pPr>
            <a:r>
              <a:rPr lang="en-IL" sz="2400" dirty="0"/>
              <a:t>So, in the naive case (when predicting a single target column after dropping all other target columns), we are far from success. In the non-naive case , results are somewhat better:</a:t>
            </a:r>
          </a:p>
        </p:txBody>
      </p:sp>
      <p:pic>
        <p:nvPicPr>
          <p:cNvPr id="10244" name="Picture 4">
            <a:extLst>
              <a:ext uri="{FF2B5EF4-FFF2-40B4-BE49-F238E27FC236}">
                <a16:creationId xmlns:a16="http://schemas.microsoft.com/office/drawing/2014/main" id="{0BF27A0D-2872-3C45-9320-CE915550F5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674" y="2814104"/>
            <a:ext cx="9444625" cy="2492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729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Machine Learning</a:t>
            </a:r>
          </a:p>
        </p:txBody>
      </p:sp>
      <p:sp>
        <p:nvSpPr>
          <p:cNvPr id="4" name="Content Placeholder 3">
            <a:extLst>
              <a:ext uri="{FF2B5EF4-FFF2-40B4-BE49-F238E27FC236}">
                <a16:creationId xmlns:a16="http://schemas.microsoft.com/office/drawing/2014/main" id="{7900BC6A-5FA1-B049-A35A-E0F8AC58B697}"/>
              </a:ext>
            </a:extLst>
          </p:cNvPr>
          <p:cNvSpPr>
            <a:spLocks noGrp="1"/>
          </p:cNvSpPr>
          <p:nvPr>
            <p:ph idx="1"/>
          </p:nvPr>
        </p:nvSpPr>
        <p:spPr>
          <a:xfrm>
            <a:off x="850726" y="1825625"/>
            <a:ext cx="10515600" cy="4351338"/>
          </a:xfrm>
        </p:spPr>
        <p:txBody>
          <a:bodyPr>
            <a:normAutofit/>
          </a:bodyPr>
          <a:lstStyle/>
          <a:p>
            <a:pPr marL="0" indent="0" algn="l" rtl="0">
              <a:buNone/>
            </a:pPr>
            <a:r>
              <a:rPr lang="en-IL" sz="2400" dirty="0"/>
              <a:t>From the beginning we’ve seen that our data is poor in linear correlations, so it might be a good idea to improve the prediction by using Polynomial Features. This indeed has some beneficial effect (tho actually adverse on the ‘comments’ column):</a:t>
            </a:r>
          </a:p>
        </p:txBody>
      </p:sp>
      <p:pic>
        <p:nvPicPr>
          <p:cNvPr id="12292" name="Picture 4">
            <a:extLst>
              <a:ext uri="{FF2B5EF4-FFF2-40B4-BE49-F238E27FC236}">
                <a16:creationId xmlns:a16="http://schemas.microsoft.com/office/drawing/2014/main" id="{68363C81-18ED-D64A-90BB-1ABCAA57D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608" y="3070661"/>
            <a:ext cx="9482203" cy="2545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0917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Machine Learning</a:t>
            </a:r>
          </a:p>
        </p:txBody>
      </p:sp>
      <p:sp>
        <p:nvSpPr>
          <p:cNvPr id="4" name="Content Placeholder 3">
            <a:extLst>
              <a:ext uri="{FF2B5EF4-FFF2-40B4-BE49-F238E27FC236}">
                <a16:creationId xmlns:a16="http://schemas.microsoft.com/office/drawing/2014/main" id="{7900BC6A-5FA1-B049-A35A-E0F8AC58B697}"/>
              </a:ext>
            </a:extLst>
          </p:cNvPr>
          <p:cNvSpPr>
            <a:spLocks noGrp="1"/>
          </p:cNvSpPr>
          <p:nvPr>
            <p:ph idx="1"/>
          </p:nvPr>
        </p:nvSpPr>
        <p:spPr>
          <a:xfrm>
            <a:off x="850726" y="1825625"/>
            <a:ext cx="10515600" cy="4351338"/>
          </a:xfrm>
        </p:spPr>
        <p:txBody>
          <a:bodyPr>
            <a:normAutofit/>
          </a:bodyPr>
          <a:lstStyle/>
          <a:p>
            <a:pPr marL="0" indent="0" algn="l" rtl="0">
              <a:buNone/>
            </a:pPr>
            <a:r>
              <a:rPr lang="en-IL" sz="2400" dirty="0"/>
              <a:t>Since our prediction with Linear Regression was disappointing, we can try other regressors – using the models we learned about, but utilizing not their classifiers but their regressors. We’ll be looking at</a:t>
            </a:r>
          </a:p>
          <a:p>
            <a:pPr marL="0" indent="0" algn="l" rtl="0">
              <a:buNone/>
            </a:pPr>
            <a:endParaRPr lang="en-IL" sz="2400" dirty="0"/>
          </a:p>
          <a:p>
            <a:pPr lvl="4" algn="l" rtl="0"/>
            <a:r>
              <a:rPr lang="en-IL" sz="2400" dirty="0"/>
              <a:t>KNN</a:t>
            </a:r>
          </a:p>
          <a:p>
            <a:pPr lvl="4" algn="l" rtl="0"/>
            <a:r>
              <a:rPr lang="en-IL" sz="2400" dirty="0"/>
              <a:t>Decision Tree / Random Forest</a:t>
            </a:r>
          </a:p>
          <a:p>
            <a:pPr lvl="4" algn="l" rtl="0"/>
            <a:r>
              <a:rPr lang="en-IL" sz="2400" dirty="0"/>
              <a:t>Bayesian Ridge</a:t>
            </a:r>
          </a:p>
          <a:p>
            <a:pPr lvl="4" algn="l" rtl="0"/>
            <a:r>
              <a:rPr lang="en-IL" sz="2400" dirty="0"/>
              <a:t>RidgeCV</a:t>
            </a:r>
          </a:p>
          <a:p>
            <a:pPr lvl="4" algn="l" rtl="0"/>
            <a:r>
              <a:rPr lang="en-IL" sz="2400" dirty="0"/>
              <a:t>Ridge</a:t>
            </a:r>
          </a:p>
          <a:p>
            <a:pPr marL="0" indent="0" algn="l" rtl="0">
              <a:buNone/>
            </a:pPr>
            <a:r>
              <a:rPr lang="en-IL" sz="2400" dirty="0"/>
              <a:t> </a:t>
            </a:r>
          </a:p>
        </p:txBody>
      </p:sp>
    </p:spTree>
    <p:extLst>
      <p:ext uri="{BB962C8B-B14F-4D97-AF65-F5344CB8AC3E}">
        <p14:creationId xmlns:p14="http://schemas.microsoft.com/office/powerpoint/2010/main" val="10309682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Machine Learning</a:t>
            </a:r>
          </a:p>
        </p:txBody>
      </p:sp>
      <p:sp>
        <p:nvSpPr>
          <p:cNvPr id="4" name="Content Placeholder 3">
            <a:extLst>
              <a:ext uri="{FF2B5EF4-FFF2-40B4-BE49-F238E27FC236}">
                <a16:creationId xmlns:a16="http://schemas.microsoft.com/office/drawing/2014/main" id="{7900BC6A-5FA1-B049-A35A-E0F8AC58B697}"/>
              </a:ext>
            </a:extLst>
          </p:cNvPr>
          <p:cNvSpPr>
            <a:spLocks noGrp="1"/>
          </p:cNvSpPr>
          <p:nvPr>
            <p:ph idx="1"/>
          </p:nvPr>
        </p:nvSpPr>
        <p:spPr>
          <a:xfrm>
            <a:off x="850726" y="1825625"/>
            <a:ext cx="10515600" cy="4351338"/>
          </a:xfrm>
        </p:spPr>
        <p:txBody>
          <a:bodyPr>
            <a:normAutofit/>
          </a:bodyPr>
          <a:lstStyle/>
          <a:p>
            <a:pPr marL="0" indent="0" algn="l" rtl="0">
              <a:buNone/>
            </a:pPr>
            <a:r>
              <a:rPr lang="en-IL" sz="2400" dirty="0"/>
              <a:t>For KNN, we’ll use Grid Search Cross Validation to find the best hyper-parameters, in the initial range of 1 to 23</a:t>
            </a:r>
          </a:p>
          <a:p>
            <a:pPr marL="0" indent="0" algn="l" rtl="0">
              <a:buNone/>
            </a:pPr>
            <a:endParaRPr lang="en-IL" sz="2400" dirty="0"/>
          </a:p>
          <a:p>
            <a:pPr marL="0" indent="0" algn="l" rtl="0">
              <a:buNone/>
            </a:pPr>
            <a:endParaRPr lang="en-IL" sz="2400" dirty="0"/>
          </a:p>
          <a:p>
            <a:pPr marL="0" indent="0" algn="l" rtl="0">
              <a:buNone/>
            </a:pPr>
            <a:endParaRPr lang="en-IL" sz="2400" dirty="0"/>
          </a:p>
          <a:p>
            <a:pPr marL="0" indent="0" algn="l" rtl="0">
              <a:buNone/>
            </a:pPr>
            <a:endParaRPr lang="en-IL" sz="2400" dirty="0"/>
          </a:p>
          <a:p>
            <a:pPr marL="0" indent="0" algn="l" rtl="0">
              <a:buNone/>
            </a:pPr>
            <a:r>
              <a:rPr lang="en-IL" sz="2100" dirty="0"/>
              <a:t>This takes a lot ot of time, and our best </a:t>
            </a:r>
            <a:r>
              <a:rPr lang="en-IL" sz="2100" i="1" dirty="0"/>
              <a:t>n</a:t>
            </a:r>
            <a:r>
              <a:rPr lang="en-IL" sz="2100" dirty="0"/>
              <a:t>_</a:t>
            </a:r>
            <a:r>
              <a:rPr lang="en-IL" sz="2100" i="1" dirty="0"/>
              <a:t>neighbors</a:t>
            </a:r>
            <a:r>
              <a:rPr lang="en-IL" sz="2100" dirty="0"/>
              <a:t> parameter was the highest one we checked, so we forego the Cross Validation and check possible </a:t>
            </a:r>
            <a:r>
              <a:rPr lang="en-IL" sz="2100" i="1" dirty="0"/>
              <a:t>n</a:t>
            </a:r>
            <a:r>
              <a:rPr lang="en-IL" sz="2100" dirty="0"/>
              <a:t>_</a:t>
            </a:r>
            <a:r>
              <a:rPr lang="en-IL" sz="2100" i="1" dirty="0"/>
              <a:t>neighbors</a:t>
            </a:r>
            <a:r>
              <a:rPr lang="en-IL" sz="2100" dirty="0"/>
              <a:t> values directly. Our dataframe has 40k rows, so we’ll go up to </a:t>
            </a:r>
            <a:r>
              <a:rPr lang="en-IL" sz="2100" i="1" dirty="0"/>
              <a:t>n</a:t>
            </a:r>
            <a:r>
              <a:rPr lang="en-IL" sz="2100" dirty="0"/>
              <a:t>_</a:t>
            </a:r>
            <a:r>
              <a:rPr lang="en-IL" sz="2100" i="1" dirty="0"/>
              <a:t>neighbors</a:t>
            </a:r>
            <a:r>
              <a:rPr lang="en-IL" sz="2100" dirty="0"/>
              <a:t> = 200, which is the square root of 40k.</a:t>
            </a:r>
          </a:p>
          <a:p>
            <a:pPr marL="0" indent="0" algn="l" rtl="0">
              <a:buNone/>
            </a:pPr>
            <a:endParaRPr lang="en-IL" sz="2400" dirty="0"/>
          </a:p>
        </p:txBody>
      </p:sp>
      <p:pic>
        <p:nvPicPr>
          <p:cNvPr id="5" name="Picture 4">
            <a:extLst>
              <a:ext uri="{FF2B5EF4-FFF2-40B4-BE49-F238E27FC236}">
                <a16:creationId xmlns:a16="http://schemas.microsoft.com/office/drawing/2014/main" id="{7DF91287-9D2B-AC43-8AFC-ADF237949E16}"/>
              </a:ext>
            </a:extLst>
          </p:cNvPr>
          <p:cNvPicPr>
            <a:picLocks noChangeAspect="1"/>
          </p:cNvPicPr>
          <p:nvPr/>
        </p:nvPicPr>
        <p:blipFill>
          <a:blip r:embed="rId2"/>
          <a:stretch>
            <a:fillRect/>
          </a:stretch>
        </p:blipFill>
        <p:spPr>
          <a:xfrm>
            <a:off x="838200" y="2594019"/>
            <a:ext cx="10515600" cy="1850480"/>
          </a:xfrm>
          <a:prstGeom prst="rect">
            <a:avLst/>
          </a:prstGeom>
        </p:spPr>
      </p:pic>
    </p:spTree>
    <p:extLst>
      <p:ext uri="{BB962C8B-B14F-4D97-AF65-F5344CB8AC3E}">
        <p14:creationId xmlns:p14="http://schemas.microsoft.com/office/powerpoint/2010/main" val="6789125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Machine Learning</a:t>
            </a:r>
          </a:p>
        </p:txBody>
      </p:sp>
      <p:pic>
        <p:nvPicPr>
          <p:cNvPr id="3" name="Content Placeholder 2">
            <a:extLst>
              <a:ext uri="{FF2B5EF4-FFF2-40B4-BE49-F238E27FC236}">
                <a16:creationId xmlns:a16="http://schemas.microsoft.com/office/drawing/2014/main" id="{10AE0411-EFEF-594D-B8F7-79540DEAAD30}"/>
              </a:ext>
            </a:extLst>
          </p:cNvPr>
          <p:cNvPicPr>
            <a:picLocks noGrp="1" noChangeAspect="1"/>
          </p:cNvPicPr>
          <p:nvPr>
            <p:ph idx="1"/>
          </p:nvPr>
        </p:nvPicPr>
        <p:blipFill>
          <a:blip r:embed="rId2"/>
          <a:stretch>
            <a:fillRect/>
          </a:stretch>
        </p:blipFill>
        <p:spPr>
          <a:xfrm>
            <a:off x="838200" y="1612682"/>
            <a:ext cx="7689403" cy="3836139"/>
          </a:xfrm>
          <a:prstGeom prst="rect">
            <a:avLst/>
          </a:prstGeom>
        </p:spPr>
      </p:pic>
      <p:sp>
        <p:nvSpPr>
          <p:cNvPr id="6" name="TextBox 5">
            <a:extLst>
              <a:ext uri="{FF2B5EF4-FFF2-40B4-BE49-F238E27FC236}">
                <a16:creationId xmlns:a16="http://schemas.microsoft.com/office/drawing/2014/main" id="{613FA732-F176-7A48-9C10-F785503E70BB}"/>
              </a:ext>
            </a:extLst>
          </p:cNvPr>
          <p:cNvSpPr txBox="1"/>
          <p:nvPr/>
        </p:nvSpPr>
        <p:spPr>
          <a:xfrm>
            <a:off x="4682900" y="4109046"/>
            <a:ext cx="6064431" cy="1200329"/>
          </a:xfrm>
          <a:prstGeom prst="rect">
            <a:avLst/>
          </a:prstGeom>
          <a:noFill/>
        </p:spPr>
        <p:txBody>
          <a:bodyPr wrap="square" rtlCol="0">
            <a:spAutoFit/>
          </a:bodyPr>
          <a:lstStyle/>
          <a:p>
            <a:pPr algn="l" rtl="0"/>
            <a:r>
              <a:rPr lang="en-IL" sz="2400" dirty="0"/>
              <a:t>The best value seems to be somewhere in the lower range, so we’ll try there, with a bit more granularity.</a:t>
            </a:r>
          </a:p>
        </p:txBody>
      </p:sp>
    </p:spTree>
    <p:extLst>
      <p:ext uri="{BB962C8B-B14F-4D97-AF65-F5344CB8AC3E}">
        <p14:creationId xmlns:p14="http://schemas.microsoft.com/office/powerpoint/2010/main" val="2881319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A8772B-34AB-D24C-90E7-BA52CC7A03F6}"/>
              </a:ext>
            </a:extLst>
          </p:cNvPr>
          <p:cNvSpPr txBox="1"/>
          <p:nvPr/>
        </p:nvSpPr>
        <p:spPr>
          <a:xfrm>
            <a:off x="1053548" y="954157"/>
            <a:ext cx="10167729" cy="2183739"/>
          </a:xfrm>
          <a:prstGeom prst="rect">
            <a:avLst/>
          </a:prstGeom>
          <a:noFill/>
        </p:spPr>
        <p:txBody>
          <a:bodyPr wrap="square" rtlCol="0">
            <a:spAutoFit/>
          </a:bodyPr>
          <a:lstStyle/>
          <a:p>
            <a:pPr algn="l">
              <a:lnSpc>
                <a:spcPts val="3280"/>
              </a:lnSpc>
            </a:pPr>
            <a:r>
              <a:rPr lang="en-IL" sz="2400" dirty="0"/>
              <a:t>The website has a gamification mechanism rewarding users for popular content.</a:t>
            </a:r>
          </a:p>
          <a:p>
            <a:pPr algn="l">
              <a:lnSpc>
                <a:spcPts val="3280"/>
              </a:lnSpc>
            </a:pPr>
            <a:r>
              <a:rPr lang="en-IL" sz="2400" dirty="0"/>
              <a:t>Points are awarded automatically by the site according to a formula that takes into account the likes/’boughts’/clicks that a user’s post generated. The user then gets promoted through a series of ‘ranks’ numbered from 1 to 10, named after bee species real and imaginary.</a:t>
            </a:r>
          </a:p>
        </p:txBody>
      </p:sp>
      <p:sp>
        <p:nvSpPr>
          <p:cNvPr id="3" name="Rectangle 2">
            <a:extLst>
              <a:ext uri="{FF2B5EF4-FFF2-40B4-BE49-F238E27FC236}">
                <a16:creationId xmlns:a16="http://schemas.microsoft.com/office/drawing/2014/main" id="{2C14134C-001E-5A4F-A273-207BE986E83B}"/>
              </a:ext>
            </a:extLst>
          </p:cNvPr>
          <p:cNvSpPr/>
          <p:nvPr/>
        </p:nvSpPr>
        <p:spPr>
          <a:xfrm>
            <a:off x="4091609" y="2750417"/>
            <a:ext cx="6096000" cy="2862322"/>
          </a:xfrm>
          <a:prstGeom prst="rect">
            <a:avLst/>
          </a:prstGeom>
        </p:spPr>
        <p:txBody>
          <a:bodyPr>
            <a:spAutoFit/>
          </a:bodyPr>
          <a:lstStyle/>
          <a:p>
            <a:pPr marL="342900" indent="-342900" algn="r">
              <a:buFont typeface="+mj-lt"/>
              <a:buAutoNum type="arabicPeriod"/>
            </a:pPr>
            <a:r>
              <a:rPr lang="en-US" dirty="0" err="1"/>
              <a:t>NewBee</a:t>
            </a:r>
            <a:endParaRPr lang="en-US" dirty="0"/>
          </a:p>
          <a:p>
            <a:pPr marL="342900" indent="-342900" algn="r">
              <a:buFont typeface="+mj-lt"/>
              <a:buAutoNum type="arabicPeriod"/>
            </a:pPr>
            <a:r>
              <a:rPr lang="he-IL" dirty="0"/>
              <a:t>מדרונית</a:t>
            </a:r>
          </a:p>
          <a:p>
            <a:pPr marL="342900" indent="-342900" algn="r">
              <a:buFont typeface="+mj-lt"/>
              <a:buAutoNum type="arabicPeriod"/>
            </a:pPr>
            <a:r>
              <a:rPr lang="he-IL" dirty="0"/>
              <a:t>מחושית</a:t>
            </a:r>
          </a:p>
          <a:p>
            <a:pPr marL="342900" indent="-342900" algn="r">
              <a:buFont typeface="+mj-lt"/>
              <a:buAutoNum type="arabicPeriod"/>
            </a:pPr>
            <a:r>
              <a:rPr lang="he-IL" dirty="0"/>
              <a:t>דבורת דבש  </a:t>
            </a:r>
          </a:p>
          <a:p>
            <a:pPr marL="342900" indent="-342900" algn="r">
              <a:buFont typeface="+mj-lt"/>
              <a:buAutoNum type="arabicPeriod"/>
            </a:pPr>
            <a:r>
              <a:rPr lang="he-IL" dirty="0"/>
              <a:t>דַבּוּר</a:t>
            </a:r>
          </a:p>
          <a:p>
            <a:pPr marL="342900" indent="-342900" algn="r">
              <a:buFont typeface="+mj-lt"/>
              <a:buAutoNum type="arabicPeriod"/>
            </a:pPr>
            <a:r>
              <a:rPr lang="he-IL" dirty="0"/>
              <a:t>צרעה</a:t>
            </a:r>
          </a:p>
          <a:p>
            <a:pPr marL="342900" indent="-342900" algn="r">
              <a:buFont typeface="+mj-lt"/>
              <a:buAutoNum type="arabicPeriod"/>
            </a:pPr>
            <a:r>
              <a:rPr lang="he-IL" dirty="0"/>
              <a:t>דבורה קטלנית</a:t>
            </a:r>
          </a:p>
          <a:p>
            <a:pPr marL="342900" indent="-342900" algn="r">
              <a:buFont typeface="+mj-lt"/>
              <a:buAutoNum type="arabicPeriod"/>
            </a:pPr>
            <a:r>
              <a:rPr lang="he-IL" dirty="0"/>
              <a:t>דבורת </a:t>
            </a:r>
            <a:r>
              <a:rPr lang="he-IL" dirty="0" err="1"/>
              <a:t>בומבוס</a:t>
            </a:r>
            <a:endParaRPr lang="he-IL" dirty="0"/>
          </a:p>
          <a:p>
            <a:pPr marL="342900" indent="-342900" algn="r">
              <a:buFont typeface="+mj-lt"/>
              <a:buAutoNum type="arabicPeriod"/>
            </a:pPr>
            <a:r>
              <a:rPr lang="he-IL" dirty="0" err="1"/>
              <a:t>רוֹבּוֹבִּי</a:t>
            </a:r>
            <a:r>
              <a:rPr lang="he-IL" dirty="0"/>
              <a:t> </a:t>
            </a:r>
          </a:p>
          <a:p>
            <a:pPr marL="342900" indent="-342900" algn="r">
              <a:buFont typeface="+mj-lt"/>
              <a:buAutoNum type="arabicPeriod"/>
            </a:pPr>
            <a:r>
              <a:rPr lang="en-US" dirty="0" err="1"/>
              <a:t>SuperBee</a:t>
            </a:r>
            <a:endParaRPr lang="en-IL" dirty="0"/>
          </a:p>
        </p:txBody>
      </p:sp>
      <p:pic>
        <p:nvPicPr>
          <p:cNvPr id="4" name="Picture 3">
            <a:extLst>
              <a:ext uri="{FF2B5EF4-FFF2-40B4-BE49-F238E27FC236}">
                <a16:creationId xmlns:a16="http://schemas.microsoft.com/office/drawing/2014/main" id="{9051448F-46B8-814E-BBF7-1FF25164912C}"/>
              </a:ext>
            </a:extLst>
          </p:cNvPr>
          <p:cNvPicPr>
            <a:picLocks noChangeAspect="1"/>
          </p:cNvPicPr>
          <p:nvPr/>
        </p:nvPicPr>
        <p:blipFill>
          <a:blip r:embed="rId2"/>
          <a:stretch>
            <a:fillRect/>
          </a:stretch>
        </p:blipFill>
        <p:spPr>
          <a:xfrm>
            <a:off x="6550440" y="2750417"/>
            <a:ext cx="1351170" cy="2616356"/>
          </a:xfrm>
          <a:prstGeom prst="rect">
            <a:avLst/>
          </a:prstGeom>
        </p:spPr>
      </p:pic>
      <p:pic>
        <p:nvPicPr>
          <p:cNvPr id="6" name="Picture 5">
            <a:extLst>
              <a:ext uri="{FF2B5EF4-FFF2-40B4-BE49-F238E27FC236}">
                <a16:creationId xmlns:a16="http://schemas.microsoft.com/office/drawing/2014/main" id="{27AD169D-B253-FA45-BF6F-4A67D920B102}"/>
              </a:ext>
            </a:extLst>
          </p:cNvPr>
          <p:cNvPicPr>
            <a:picLocks noChangeAspect="1"/>
          </p:cNvPicPr>
          <p:nvPr/>
        </p:nvPicPr>
        <p:blipFill>
          <a:blip r:embed="rId3"/>
          <a:stretch>
            <a:fillRect/>
          </a:stretch>
        </p:blipFill>
        <p:spPr>
          <a:xfrm>
            <a:off x="1205948" y="3248626"/>
            <a:ext cx="3521141" cy="1865904"/>
          </a:xfrm>
          <a:prstGeom prst="rect">
            <a:avLst/>
          </a:prstGeom>
        </p:spPr>
      </p:pic>
    </p:spTree>
    <p:extLst>
      <p:ext uri="{BB962C8B-B14F-4D97-AF65-F5344CB8AC3E}">
        <p14:creationId xmlns:p14="http://schemas.microsoft.com/office/powerpoint/2010/main" val="4601457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Machine Learning</a:t>
            </a:r>
          </a:p>
        </p:txBody>
      </p:sp>
      <p:pic>
        <p:nvPicPr>
          <p:cNvPr id="7" name="Content Placeholder 6">
            <a:extLst>
              <a:ext uri="{FF2B5EF4-FFF2-40B4-BE49-F238E27FC236}">
                <a16:creationId xmlns:a16="http://schemas.microsoft.com/office/drawing/2014/main" id="{70B97EB6-70FD-D947-B8D8-F9BEE1BC237E}"/>
              </a:ext>
            </a:extLst>
          </p:cNvPr>
          <p:cNvPicPr>
            <a:picLocks noGrp="1" noChangeAspect="1"/>
          </p:cNvPicPr>
          <p:nvPr>
            <p:ph idx="1"/>
          </p:nvPr>
        </p:nvPicPr>
        <p:blipFill>
          <a:blip r:embed="rId2"/>
          <a:stretch>
            <a:fillRect/>
          </a:stretch>
        </p:blipFill>
        <p:spPr>
          <a:xfrm>
            <a:off x="1432751" y="1825625"/>
            <a:ext cx="3263900" cy="3505200"/>
          </a:xfrm>
          <a:prstGeom prst="rect">
            <a:avLst/>
          </a:prstGeom>
        </p:spPr>
      </p:pic>
      <p:sp>
        <p:nvSpPr>
          <p:cNvPr id="9" name="TextBox 8">
            <a:extLst>
              <a:ext uri="{FF2B5EF4-FFF2-40B4-BE49-F238E27FC236}">
                <a16:creationId xmlns:a16="http://schemas.microsoft.com/office/drawing/2014/main" id="{640EB9FA-884F-4145-9ADC-451E6DBA0358}"/>
              </a:ext>
            </a:extLst>
          </p:cNvPr>
          <p:cNvSpPr txBox="1"/>
          <p:nvPr/>
        </p:nvSpPr>
        <p:spPr>
          <a:xfrm>
            <a:off x="5398718" y="1825625"/>
            <a:ext cx="5611660" cy="1569660"/>
          </a:xfrm>
          <a:prstGeom prst="rect">
            <a:avLst/>
          </a:prstGeom>
          <a:noFill/>
        </p:spPr>
        <p:txBody>
          <a:bodyPr wrap="square" rtlCol="0">
            <a:spAutoFit/>
          </a:bodyPr>
          <a:lstStyle/>
          <a:p>
            <a:pPr marL="0" algn="l" defTabSz="914400" rtl="0" eaLnBrk="1" latinLnBrk="0" hangingPunct="1"/>
            <a:r>
              <a:rPr lang="en-IL" sz="2400" dirty="0"/>
              <a:t>Eventually, for </a:t>
            </a:r>
            <a:r>
              <a:rPr lang="en-IL" sz="2400" i="1" dirty="0"/>
              <a:t>n_neighbors</a:t>
            </a:r>
            <a:r>
              <a:rPr lang="en-IL" sz="2400" dirty="0"/>
              <a:t> = 25 we get the maximum 0.149 r^2 score, which is lower than the score we got with linear regression.</a:t>
            </a:r>
          </a:p>
        </p:txBody>
      </p:sp>
    </p:spTree>
    <p:extLst>
      <p:ext uri="{BB962C8B-B14F-4D97-AF65-F5344CB8AC3E}">
        <p14:creationId xmlns:p14="http://schemas.microsoft.com/office/powerpoint/2010/main" val="707179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Machine Learning</a:t>
            </a:r>
          </a:p>
        </p:txBody>
      </p:sp>
      <p:sp>
        <p:nvSpPr>
          <p:cNvPr id="4" name="Content Placeholder 3">
            <a:extLst>
              <a:ext uri="{FF2B5EF4-FFF2-40B4-BE49-F238E27FC236}">
                <a16:creationId xmlns:a16="http://schemas.microsoft.com/office/drawing/2014/main" id="{F4A32898-A8A2-624E-A862-DCD0BC72CEC1}"/>
              </a:ext>
            </a:extLst>
          </p:cNvPr>
          <p:cNvSpPr>
            <a:spLocks noGrp="1"/>
          </p:cNvSpPr>
          <p:nvPr>
            <p:ph idx="1"/>
          </p:nvPr>
        </p:nvSpPr>
        <p:spPr/>
        <p:txBody>
          <a:bodyPr/>
          <a:lstStyle/>
          <a:p>
            <a:pPr marL="0" indent="0" algn="l" defTabSz="914400" rtl="0" eaLnBrk="1" latinLnBrk="0" hangingPunct="1">
              <a:lnSpc>
                <a:spcPct val="90000"/>
              </a:lnSpc>
              <a:spcBef>
                <a:spcPts val="1000"/>
              </a:spcBef>
              <a:buNone/>
            </a:pPr>
            <a:r>
              <a:rPr lang="en-IL" dirty="0"/>
              <a:t>Next we’ll try the Decision Tree Regressor.</a:t>
            </a:r>
          </a:p>
          <a:p>
            <a:pPr marL="0" indent="0" algn="l" defTabSz="914400" rtl="0" eaLnBrk="1" latinLnBrk="0" hangingPunct="1">
              <a:lnSpc>
                <a:spcPct val="90000"/>
              </a:lnSpc>
              <a:spcBef>
                <a:spcPts val="1000"/>
              </a:spcBef>
              <a:buNone/>
            </a:pPr>
            <a:endParaRPr lang="en-IL" dirty="0"/>
          </a:p>
          <a:p>
            <a:pPr marL="0" indent="0" algn="l" defTabSz="914400" rtl="0" eaLnBrk="1" latinLnBrk="0" hangingPunct="1">
              <a:lnSpc>
                <a:spcPct val="90000"/>
              </a:lnSpc>
              <a:spcBef>
                <a:spcPts val="1000"/>
              </a:spcBef>
              <a:buNone/>
            </a:pPr>
            <a:endParaRPr lang="en-IL" dirty="0"/>
          </a:p>
          <a:p>
            <a:pPr marL="0" indent="0" algn="l" defTabSz="914400" rtl="0" eaLnBrk="1" latinLnBrk="0" hangingPunct="1">
              <a:lnSpc>
                <a:spcPct val="90000"/>
              </a:lnSpc>
              <a:spcBef>
                <a:spcPts val="1000"/>
              </a:spcBef>
              <a:buNone/>
            </a:pPr>
            <a:endParaRPr lang="en-IL" dirty="0"/>
          </a:p>
          <a:p>
            <a:pPr marL="0" indent="0" algn="l" defTabSz="914400" rtl="0" eaLnBrk="1" latinLnBrk="0" hangingPunct="1">
              <a:lnSpc>
                <a:spcPct val="90000"/>
              </a:lnSpc>
              <a:spcBef>
                <a:spcPts val="1000"/>
              </a:spcBef>
              <a:buNone/>
            </a:pPr>
            <a:endParaRPr lang="en-IL" dirty="0"/>
          </a:p>
          <a:p>
            <a:pPr marL="0" indent="0" algn="l" defTabSz="914400" rtl="0" eaLnBrk="1" latinLnBrk="0" hangingPunct="1">
              <a:lnSpc>
                <a:spcPct val="90000"/>
              </a:lnSpc>
              <a:spcBef>
                <a:spcPts val="1000"/>
              </a:spcBef>
              <a:buNone/>
            </a:pPr>
            <a:r>
              <a:rPr lang="en-IL" sz="2400" dirty="0"/>
              <a:t>Using GridSearchCV to find optimal hyperparameters values, we find that the best possible score is 0.16, which is better than KNN but still lower than linear regression.</a:t>
            </a:r>
          </a:p>
          <a:p>
            <a:pPr marL="0" indent="0" algn="l" defTabSz="914400" rtl="0" eaLnBrk="1" latinLnBrk="0" hangingPunct="1">
              <a:lnSpc>
                <a:spcPct val="90000"/>
              </a:lnSpc>
              <a:spcBef>
                <a:spcPts val="1000"/>
              </a:spcBef>
              <a:buNone/>
            </a:pPr>
            <a:endParaRPr lang="en-IL" dirty="0"/>
          </a:p>
        </p:txBody>
      </p:sp>
      <p:pic>
        <p:nvPicPr>
          <p:cNvPr id="5" name="Picture 4">
            <a:extLst>
              <a:ext uri="{FF2B5EF4-FFF2-40B4-BE49-F238E27FC236}">
                <a16:creationId xmlns:a16="http://schemas.microsoft.com/office/drawing/2014/main" id="{CA0B1F3C-DB3E-D647-92E5-BFFC04DE95F8}"/>
              </a:ext>
            </a:extLst>
          </p:cNvPr>
          <p:cNvPicPr>
            <a:picLocks noChangeAspect="1"/>
          </p:cNvPicPr>
          <p:nvPr/>
        </p:nvPicPr>
        <p:blipFill>
          <a:blip r:embed="rId2"/>
          <a:stretch>
            <a:fillRect/>
          </a:stretch>
        </p:blipFill>
        <p:spPr>
          <a:xfrm>
            <a:off x="838200" y="2339752"/>
            <a:ext cx="9522424" cy="1818890"/>
          </a:xfrm>
          <a:prstGeom prst="rect">
            <a:avLst/>
          </a:prstGeom>
        </p:spPr>
      </p:pic>
    </p:spTree>
    <p:extLst>
      <p:ext uri="{BB962C8B-B14F-4D97-AF65-F5344CB8AC3E}">
        <p14:creationId xmlns:p14="http://schemas.microsoft.com/office/powerpoint/2010/main" val="3668552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Machine Learning</a:t>
            </a:r>
          </a:p>
        </p:txBody>
      </p:sp>
      <p:sp>
        <p:nvSpPr>
          <p:cNvPr id="4" name="Content Placeholder 3">
            <a:extLst>
              <a:ext uri="{FF2B5EF4-FFF2-40B4-BE49-F238E27FC236}">
                <a16:creationId xmlns:a16="http://schemas.microsoft.com/office/drawing/2014/main" id="{F4A32898-A8A2-624E-A862-DCD0BC72CEC1}"/>
              </a:ext>
            </a:extLst>
          </p:cNvPr>
          <p:cNvSpPr>
            <a:spLocks noGrp="1"/>
          </p:cNvSpPr>
          <p:nvPr>
            <p:ph idx="1"/>
          </p:nvPr>
        </p:nvSpPr>
        <p:spPr/>
        <p:txBody>
          <a:bodyPr/>
          <a:lstStyle/>
          <a:p>
            <a:pPr marL="0" indent="0" algn="l" defTabSz="914400" rtl="0" eaLnBrk="1" latinLnBrk="0" hangingPunct="1">
              <a:lnSpc>
                <a:spcPct val="90000"/>
              </a:lnSpc>
              <a:spcBef>
                <a:spcPts val="1000"/>
              </a:spcBef>
              <a:buNone/>
            </a:pPr>
            <a:r>
              <a:rPr lang="en-IL" dirty="0"/>
              <a:t>Could the Descision Tree prediction be improved by Random Forest?</a:t>
            </a:r>
          </a:p>
          <a:p>
            <a:pPr marL="0" indent="0" algn="l" rtl="0">
              <a:buNone/>
            </a:pPr>
            <a:r>
              <a:rPr lang="en-IL" sz="2200" dirty="0"/>
              <a:t>By uneducated guessing we find that best results are provided when </a:t>
            </a:r>
            <a:r>
              <a:rPr lang="en-US" sz="2200" i="1" dirty="0" err="1"/>
              <a:t>n_estimators</a:t>
            </a:r>
            <a:r>
              <a:rPr lang="en-US" sz="2200" dirty="0"/>
              <a:t>=400</a:t>
            </a:r>
            <a:endParaRPr lang="en-IL" sz="2200" dirty="0"/>
          </a:p>
          <a:p>
            <a:pPr marL="0" indent="0" algn="l" defTabSz="914400" rtl="0" eaLnBrk="1" latinLnBrk="0" hangingPunct="1">
              <a:lnSpc>
                <a:spcPct val="90000"/>
              </a:lnSpc>
              <a:spcBef>
                <a:spcPts val="1000"/>
              </a:spcBef>
              <a:buNone/>
            </a:pPr>
            <a:endParaRPr lang="en-IL" dirty="0"/>
          </a:p>
          <a:p>
            <a:pPr marL="0" indent="0" algn="l" defTabSz="914400" rtl="0" eaLnBrk="1" latinLnBrk="0" hangingPunct="1">
              <a:lnSpc>
                <a:spcPct val="90000"/>
              </a:lnSpc>
              <a:spcBef>
                <a:spcPts val="1000"/>
              </a:spcBef>
              <a:buNone/>
            </a:pPr>
            <a:endParaRPr lang="en-IL" dirty="0"/>
          </a:p>
          <a:p>
            <a:pPr marL="0" indent="0" algn="l" defTabSz="914400" rtl="0" eaLnBrk="1" latinLnBrk="0" hangingPunct="1">
              <a:lnSpc>
                <a:spcPct val="90000"/>
              </a:lnSpc>
              <a:spcBef>
                <a:spcPts val="1000"/>
              </a:spcBef>
              <a:buNone/>
            </a:pPr>
            <a:endParaRPr lang="en-IL" dirty="0"/>
          </a:p>
          <a:p>
            <a:pPr marL="0" indent="0" algn="l" defTabSz="914400" rtl="0" eaLnBrk="1" latinLnBrk="0" hangingPunct="1">
              <a:lnSpc>
                <a:spcPct val="90000"/>
              </a:lnSpc>
              <a:spcBef>
                <a:spcPts val="1000"/>
              </a:spcBef>
              <a:buNone/>
            </a:pPr>
            <a:endParaRPr lang="en-IL" dirty="0"/>
          </a:p>
          <a:p>
            <a:pPr marL="0" indent="0" algn="l" defTabSz="914400" rtl="0" eaLnBrk="1" latinLnBrk="0" hangingPunct="1">
              <a:lnSpc>
                <a:spcPct val="90000"/>
              </a:lnSpc>
              <a:spcBef>
                <a:spcPts val="1000"/>
              </a:spcBef>
              <a:buNone/>
            </a:pPr>
            <a:endParaRPr lang="en-IL" sz="2000" dirty="0"/>
          </a:p>
          <a:p>
            <a:pPr marL="0" indent="0" algn="l" defTabSz="914400" rtl="0" eaLnBrk="1" latinLnBrk="0" hangingPunct="1">
              <a:lnSpc>
                <a:spcPct val="90000"/>
              </a:lnSpc>
              <a:spcBef>
                <a:spcPts val="1000"/>
              </a:spcBef>
              <a:buNone/>
            </a:pPr>
            <a:r>
              <a:rPr lang="en-IL" sz="2400" dirty="0"/>
              <a:t>	Still, accuracy remains unimpressive.</a:t>
            </a:r>
          </a:p>
        </p:txBody>
      </p:sp>
      <p:pic>
        <p:nvPicPr>
          <p:cNvPr id="3" name="Picture 2">
            <a:extLst>
              <a:ext uri="{FF2B5EF4-FFF2-40B4-BE49-F238E27FC236}">
                <a16:creationId xmlns:a16="http://schemas.microsoft.com/office/drawing/2014/main" id="{C15D5842-311A-4E40-91D6-33D1C1044287}"/>
              </a:ext>
            </a:extLst>
          </p:cNvPr>
          <p:cNvPicPr>
            <a:picLocks noChangeAspect="1"/>
          </p:cNvPicPr>
          <p:nvPr/>
        </p:nvPicPr>
        <p:blipFill>
          <a:blip r:embed="rId2"/>
          <a:stretch>
            <a:fillRect/>
          </a:stretch>
        </p:blipFill>
        <p:spPr>
          <a:xfrm>
            <a:off x="979814" y="2765730"/>
            <a:ext cx="8239342" cy="2196457"/>
          </a:xfrm>
          <a:prstGeom prst="rect">
            <a:avLst/>
          </a:prstGeom>
        </p:spPr>
      </p:pic>
    </p:spTree>
    <p:extLst>
      <p:ext uri="{BB962C8B-B14F-4D97-AF65-F5344CB8AC3E}">
        <p14:creationId xmlns:p14="http://schemas.microsoft.com/office/powerpoint/2010/main" val="1961936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Machine Learning</a:t>
            </a:r>
          </a:p>
        </p:txBody>
      </p:sp>
      <p:sp>
        <p:nvSpPr>
          <p:cNvPr id="4" name="Content Placeholder 3">
            <a:extLst>
              <a:ext uri="{FF2B5EF4-FFF2-40B4-BE49-F238E27FC236}">
                <a16:creationId xmlns:a16="http://schemas.microsoft.com/office/drawing/2014/main" id="{F4A32898-A8A2-624E-A862-DCD0BC72CEC1}"/>
              </a:ext>
            </a:extLst>
          </p:cNvPr>
          <p:cNvSpPr>
            <a:spLocks noGrp="1"/>
          </p:cNvSpPr>
          <p:nvPr>
            <p:ph idx="1"/>
          </p:nvPr>
        </p:nvSpPr>
        <p:spPr/>
        <p:txBody>
          <a:bodyPr>
            <a:normAutofit/>
          </a:bodyPr>
          <a:lstStyle/>
          <a:p>
            <a:pPr marL="0" indent="0" algn="l" rtl="0">
              <a:buNone/>
            </a:pPr>
            <a:r>
              <a:rPr lang="en-IL" dirty="0"/>
              <a:t>We can check which of our features carried the most weight in the Random Forest model.</a:t>
            </a:r>
          </a:p>
          <a:p>
            <a:pPr marL="0" indent="0" algn="l" rtl="0">
              <a:buNone/>
            </a:pPr>
            <a:endParaRPr lang="en-IL" dirty="0"/>
          </a:p>
          <a:p>
            <a:pPr marL="0" indent="0" algn="l" rtl="0">
              <a:buNone/>
            </a:pPr>
            <a:r>
              <a:rPr lang="en-IL" sz="2400" dirty="0"/>
              <a:t>Similarly to Linear Regression, most important feature</a:t>
            </a:r>
          </a:p>
          <a:p>
            <a:pPr marL="0" indent="0" algn="l" rtl="0">
              <a:buNone/>
            </a:pPr>
            <a:r>
              <a:rPr lang="en-US" sz="2400" dirty="0"/>
              <a:t>I</a:t>
            </a:r>
            <a:r>
              <a:rPr lang="en-IL" sz="2400" dirty="0"/>
              <a:t>s the number of words in the description.</a:t>
            </a:r>
          </a:p>
          <a:p>
            <a:pPr marL="0" indent="0" algn="l" defTabSz="914400" rtl="0" eaLnBrk="1" latinLnBrk="0" hangingPunct="1">
              <a:lnSpc>
                <a:spcPct val="90000"/>
              </a:lnSpc>
              <a:spcBef>
                <a:spcPts val="1000"/>
              </a:spcBef>
              <a:buNone/>
            </a:pPr>
            <a:endParaRPr lang="en-IL" dirty="0"/>
          </a:p>
          <a:p>
            <a:pPr marL="0" indent="0" algn="l" defTabSz="914400" rtl="0" eaLnBrk="1" latinLnBrk="0" hangingPunct="1">
              <a:lnSpc>
                <a:spcPct val="90000"/>
              </a:lnSpc>
              <a:spcBef>
                <a:spcPts val="1000"/>
              </a:spcBef>
              <a:buNone/>
            </a:pPr>
            <a:endParaRPr lang="en-IL" dirty="0"/>
          </a:p>
          <a:p>
            <a:pPr marL="0" indent="0" algn="l" defTabSz="914400" rtl="0" eaLnBrk="1" latinLnBrk="0" hangingPunct="1">
              <a:lnSpc>
                <a:spcPct val="90000"/>
              </a:lnSpc>
              <a:spcBef>
                <a:spcPts val="1000"/>
              </a:spcBef>
              <a:buNone/>
            </a:pPr>
            <a:endParaRPr lang="en-IL" dirty="0"/>
          </a:p>
          <a:p>
            <a:pPr marL="0" indent="0" algn="l" defTabSz="914400" rtl="0" eaLnBrk="1" latinLnBrk="0" hangingPunct="1">
              <a:lnSpc>
                <a:spcPct val="90000"/>
              </a:lnSpc>
              <a:spcBef>
                <a:spcPts val="1000"/>
              </a:spcBef>
              <a:buNone/>
            </a:pPr>
            <a:endParaRPr lang="en-IL" sz="2000" dirty="0"/>
          </a:p>
        </p:txBody>
      </p:sp>
      <p:pic>
        <p:nvPicPr>
          <p:cNvPr id="5" name="Picture 4">
            <a:extLst>
              <a:ext uri="{FF2B5EF4-FFF2-40B4-BE49-F238E27FC236}">
                <a16:creationId xmlns:a16="http://schemas.microsoft.com/office/drawing/2014/main" id="{D28ACE04-94AA-0C45-9D6B-7BA8AAD1B208}"/>
              </a:ext>
            </a:extLst>
          </p:cNvPr>
          <p:cNvPicPr>
            <a:picLocks noChangeAspect="1"/>
          </p:cNvPicPr>
          <p:nvPr/>
        </p:nvPicPr>
        <p:blipFill>
          <a:blip r:embed="rId2"/>
          <a:stretch>
            <a:fillRect/>
          </a:stretch>
        </p:blipFill>
        <p:spPr>
          <a:xfrm>
            <a:off x="8021791" y="2226459"/>
            <a:ext cx="2512599" cy="3356753"/>
          </a:xfrm>
          <a:prstGeom prst="rect">
            <a:avLst/>
          </a:prstGeom>
        </p:spPr>
      </p:pic>
    </p:spTree>
    <p:extLst>
      <p:ext uri="{BB962C8B-B14F-4D97-AF65-F5344CB8AC3E}">
        <p14:creationId xmlns:p14="http://schemas.microsoft.com/office/powerpoint/2010/main" val="18216273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Machine Learning</a:t>
            </a:r>
          </a:p>
        </p:txBody>
      </p:sp>
      <p:sp>
        <p:nvSpPr>
          <p:cNvPr id="4" name="Content Placeholder 3">
            <a:extLst>
              <a:ext uri="{FF2B5EF4-FFF2-40B4-BE49-F238E27FC236}">
                <a16:creationId xmlns:a16="http://schemas.microsoft.com/office/drawing/2014/main" id="{F4A32898-A8A2-624E-A862-DCD0BC72CEC1}"/>
              </a:ext>
            </a:extLst>
          </p:cNvPr>
          <p:cNvSpPr>
            <a:spLocks noGrp="1"/>
          </p:cNvSpPr>
          <p:nvPr>
            <p:ph idx="1"/>
          </p:nvPr>
        </p:nvSpPr>
        <p:spPr/>
        <p:txBody>
          <a:bodyPr>
            <a:normAutofit/>
          </a:bodyPr>
          <a:lstStyle/>
          <a:p>
            <a:pPr marL="0" indent="0" algn="l" defTabSz="914400" rtl="0" eaLnBrk="1" latinLnBrk="0" hangingPunct="1">
              <a:lnSpc>
                <a:spcPct val="90000"/>
              </a:lnSpc>
              <a:spcBef>
                <a:spcPts val="1000"/>
              </a:spcBef>
              <a:buNone/>
            </a:pPr>
            <a:r>
              <a:rPr lang="en-IL" sz="2400" dirty="0"/>
              <a:t>Since some of our features (the user columns and the sentiment ones) are correlated among themselves, it might be worthwile to apply RIDGE type regressions.</a:t>
            </a:r>
          </a:p>
          <a:p>
            <a:pPr marL="0" indent="0" algn="l" defTabSz="914400" rtl="0" eaLnBrk="1" latinLnBrk="0" hangingPunct="1">
              <a:lnSpc>
                <a:spcPct val="90000"/>
              </a:lnSpc>
              <a:spcBef>
                <a:spcPts val="1000"/>
              </a:spcBef>
              <a:buNone/>
            </a:pPr>
            <a:endParaRPr lang="en-IL" sz="2400" dirty="0"/>
          </a:p>
          <a:p>
            <a:pPr marL="0" indent="0" algn="l" defTabSz="914400" rtl="0" eaLnBrk="1" latinLnBrk="0" hangingPunct="1">
              <a:lnSpc>
                <a:spcPct val="90000"/>
              </a:lnSpc>
              <a:spcBef>
                <a:spcPts val="1000"/>
              </a:spcBef>
              <a:buNone/>
            </a:pPr>
            <a:r>
              <a:rPr lang="en-IL" sz="2300" dirty="0"/>
              <a:t>For Bayesian Ridge,</a:t>
            </a:r>
          </a:p>
          <a:p>
            <a:pPr marL="0" indent="0" algn="l" defTabSz="914400" rtl="0" eaLnBrk="1" latinLnBrk="0" hangingPunct="1">
              <a:lnSpc>
                <a:spcPct val="90000"/>
              </a:lnSpc>
              <a:spcBef>
                <a:spcPts val="1000"/>
              </a:spcBef>
              <a:buNone/>
            </a:pPr>
            <a:r>
              <a:rPr lang="en-US" sz="2300" dirty="0"/>
              <a:t>r</a:t>
            </a:r>
            <a:r>
              <a:rPr lang="en-IL" sz="2300" dirty="0"/>
              <a:t>^2 is 0.158</a:t>
            </a:r>
          </a:p>
        </p:txBody>
      </p:sp>
      <p:pic>
        <p:nvPicPr>
          <p:cNvPr id="3" name="Picture 2">
            <a:extLst>
              <a:ext uri="{FF2B5EF4-FFF2-40B4-BE49-F238E27FC236}">
                <a16:creationId xmlns:a16="http://schemas.microsoft.com/office/drawing/2014/main" id="{0A0932E9-F28E-C741-A8D9-8C27E6722446}"/>
              </a:ext>
            </a:extLst>
          </p:cNvPr>
          <p:cNvPicPr>
            <a:picLocks noChangeAspect="1"/>
          </p:cNvPicPr>
          <p:nvPr/>
        </p:nvPicPr>
        <p:blipFill>
          <a:blip r:embed="rId2"/>
          <a:stretch>
            <a:fillRect/>
          </a:stretch>
        </p:blipFill>
        <p:spPr>
          <a:xfrm>
            <a:off x="4001544" y="2648744"/>
            <a:ext cx="5867400" cy="2705100"/>
          </a:xfrm>
          <a:prstGeom prst="rect">
            <a:avLst/>
          </a:prstGeom>
        </p:spPr>
      </p:pic>
    </p:spTree>
    <p:extLst>
      <p:ext uri="{BB962C8B-B14F-4D97-AF65-F5344CB8AC3E}">
        <p14:creationId xmlns:p14="http://schemas.microsoft.com/office/powerpoint/2010/main" val="1971341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Machine Learning</a:t>
            </a:r>
          </a:p>
        </p:txBody>
      </p:sp>
      <p:sp>
        <p:nvSpPr>
          <p:cNvPr id="4" name="Content Placeholder 3">
            <a:extLst>
              <a:ext uri="{FF2B5EF4-FFF2-40B4-BE49-F238E27FC236}">
                <a16:creationId xmlns:a16="http://schemas.microsoft.com/office/drawing/2014/main" id="{F4A32898-A8A2-624E-A862-DCD0BC72CEC1}"/>
              </a:ext>
            </a:extLst>
          </p:cNvPr>
          <p:cNvSpPr>
            <a:spLocks noGrp="1"/>
          </p:cNvSpPr>
          <p:nvPr>
            <p:ph idx="1"/>
          </p:nvPr>
        </p:nvSpPr>
        <p:spPr/>
        <p:txBody>
          <a:bodyPr>
            <a:normAutofit/>
          </a:bodyPr>
          <a:lstStyle/>
          <a:p>
            <a:pPr marL="0" indent="0" algn="l" defTabSz="914400" rtl="0" eaLnBrk="1" latinLnBrk="0" hangingPunct="1">
              <a:lnSpc>
                <a:spcPct val="90000"/>
              </a:lnSpc>
              <a:spcBef>
                <a:spcPts val="1000"/>
              </a:spcBef>
              <a:buNone/>
            </a:pPr>
            <a:r>
              <a:rPr lang="en-IL" sz="2300" dirty="0"/>
              <a:t>For a small experiment, since the RIDGE models are rather fast to train, we can check whether applying Polynomial Features improves prediction quality.</a:t>
            </a:r>
          </a:p>
          <a:p>
            <a:pPr marL="0" indent="0" algn="l" defTabSz="914400" rtl="0" eaLnBrk="1" latinLnBrk="0" hangingPunct="1">
              <a:lnSpc>
                <a:spcPct val="90000"/>
              </a:lnSpc>
              <a:spcBef>
                <a:spcPts val="1000"/>
              </a:spcBef>
              <a:buNone/>
            </a:pPr>
            <a:endParaRPr lang="en-IL" sz="2300" dirty="0"/>
          </a:p>
          <a:p>
            <a:pPr marL="0" indent="0" algn="l" defTabSz="914400" rtl="0" eaLnBrk="1" latinLnBrk="0" hangingPunct="1">
              <a:lnSpc>
                <a:spcPct val="90000"/>
              </a:lnSpc>
              <a:spcBef>
                <a:spcPts val="1000"/>
              </a:spcBef>
              <a:buNone/>
            </a:pPr>
            <a:endParaRPr lang="en-IL" sz="2300" dirty="0"/>
          </a:p>
          <a:p>
            <a:pPr marL="0" indent="0" algn="l" defTabSz="914400" rtl="0" eaLnBrk="1" latinLnBrk="0" hangingPunct="1">
              <a:lnSpc>
                <a:spcPct val="90000"/>
              </a:lnSpc>
              <a:spcBef>
                <a:spcPts val="1000"/>
              </a:spcBef>
              <a:buNone/>
            </a:pPr>
            <a:endParaRPr lang="en-IL" sz="2300" dirty="0"/>
          </a:p>
          <a:p>
            <a:pPr marL="0" indent="0" algn="l" defTabSz="914400" rtl="0" eaLnBrk="1" latinLnBrk="0" hangingPunct="1">
              <a:lnSpc>
                <a:spcPct val="90000"/>
              </a:lnSpc>
              <a:spcBef>
                <a:spcPts val="1000"/>
              </a:spcBef>
              <a:buNone/>
            </a:pPr>
            <a:endParaRPr lang="en-IL" sz="2300" dirty="0"/>
          </a:p>
          <a:p>
            <a:pPr marL="0" indent="0" algn="l" defTabSz="914400" rtl="0" eaLnBrk="1" latinLnBrk="0" hangingPunct="1">
              <a:lnSpc>
                <a:spcPct val="90000"/>
              </a:lnSpc>
              <a:spcBef>
                <a:spcPts val="1000"/>
              </a:spcBef>
              <a:buNone/>
            </a:pPr>
            <a:r>
              <a:rPr lang="en-US" sz="2300" dirty="0"/>
              <a:t>r</a:t>
            </a:r>
            <a:r>
              <a:rPr lang="en-IL" sz="2300" dirty="0"/>
              <a:t>^2 score is now at 0.218, so Polynomial Features do help here as well.</a:t>
            </a:r>
          </a:p>
          <a:p>
            <a:pPr marL="0" indent="0" algn="l" defTabSz="914400" rtl="0" eaLnBrk="1" latinLnBrk="0" hangingPunct="1">
              <a:lnSpc>
                <a:spcPct val="90000"/>
              </a:lnSpc>
              <a:spcBef>
                <a:spcPts val="1000"/>
              </a:spcBef>
              <a:buNone/>
            </a:pPr>
            <a:endParaRPr lang="en-IL" sz="2300" dirty="0"/>
          </a:p>
        </p:txBody>
      </p:sp>
      <p:pic>
        <p:nvPicPr>
          <p:cNvPr id="5" name="Picture 4">
            <a:extLst>
              <a:ext uri="{FF2B5EF4-FFF2-40B4-BE49-F238E27FC236}">
                <a16:creationId xmlns:a16="http://schemas.microsoft.com/office/drawing/2014/main" id="{1E900AC7-2C15-C049-B623-B64E94358045}"/>
              </a:ext>
            </a:extLst>
          </p:cNvPr>
          <p:cNvPicPr>
            <a:picLocks noChangeAspect="1"/>
          </p:cNvPicPr>
          <p:nvPr/>
        </p:nvPicPr>
        <p:blipFill>
          <a:blip r:embed="rId2"/>
          <a:stretch>
            <a:fillRect/>
          </a:stretch>
        </p:blipFill>
        <p:spPr>
          <a:xfrm>
            <a:off x="1809750" y="2622550"/>
            <a:ext cx="8572500" cy="1612900"/>
          </a:xfrm>
          <a:prstGeom prst="rect">
            <a:avLst/>
          </a:prstGeom>
        </p:spPr>
      </p:pic>
    </p:spTree>
    <p:extLst>
      <p:ext uri="{BB962C8B-B14F-4D97-AF65-F5344CB8AC3E}">
        <p14:creationId xmlns:p14="http://schemas.microsoft.com/office/powerpoint/2010/main" val="36853163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Machine Learning</a:t>
            </a:r>
          </a:p>
        </p:txBody>
      </p:sp>
      <p:sp>
        <p:nvSpPr>
          <p:cNvPr id="4" name="Content Placeholder 3">
            <a:extLst>
              <a:ext uri="{FF2B5EF4-FFF2-40B4-BE49-F238E27FC236}">
                <a16:creationId xmlns:a16="http://schemas.microsoft.com/office/drawing/2014/main" id="{F4A32898-A8A2-624E-A862-DCD0BC72CEC1}"/>
              </a:ext>
            </a:extLst>
          </p:cNvPr>
          <p:cNvSpPr>
            <a:spLocks noGrp="1"/>
          </p:cNvSpPr>
          <p:nvPr>
            <p:ph idx="1"/>
          </p:nvPr>
        </p:nvSpPr>
        <p:spPr/>
        <p:txBody>
          <a:bodyPr>
            <a:normAutofit/>
          </a:bodyPr>
          <a:lstStyle/>
          <a:p>
            <a:pPr marL="0" indent="0" algn="l" defTabSz="914400" rtl="0" eaLnBrk="1" latinLnBrk="0" hangingPunct="1">
              <a:lnSpc>
                <a:spcPct val="90000"/>
              </a:lnSpc>
              <a:spcBef>
                <a:spcPts val="1000"/>
              </a:spcBef>
              <a:buNone/>
            </a:pPr>
            <a:r>
              <a:rPr lang="en-IL" sz="2400" dirty="0"/>
              <a:t>Ridge and RIdgeCV from SKLearn’s linear_model library give us pretty similar results, with the highest score of 0.222 received by RidgeCV after Polynomial Features applied.</a:t>
            </a:r>
          </a:p>
        </p:txBody>
      </p:sp>
      <p:pic>
        <p:nvPicPr>
          <p:cNvPr id="3" name="Picture 2">
            <a:extLst>
              <a:ext uri="{FF2B5EF4-FFF2-40B4-BE49-F238E27FC236}">
                <a16:creationId xmlns:a16="http://schemas.microsoft.com/office/drawing/2014/main" id="{223C1750-5626-F849-816A-52FD7FB6F76C}"/>
              </a:ext>
            </a:extLst>
          </p:cNvPr>
          <p:cNvPicPr>
            <a:picLocks noChangeAspect="1"/>
          </p:cNvPicPr>
          <p:nvPr/>
        </p:nvPicPr>
        <p:blipFill>
          <a:blip r:embed="rId2"/>
          <a:stretch>
            <a:fillRect/>
          </a:stretch>
        </p:blipFill>
        <p:spPr>
          <a:xfrm>
            <a:off x="977031" y="3015485"/>
            <a:ext cx="10515600" cy="881037"/>
          </a:xfrm>
          <a:prstGeom prst="rect">
            <a:avLst/>
          </a:prstGeom>
        </p:spPr>
      </p:pic>
      <p:pic>
        <p:nvPicPr>
          <p:cNvPr id="6" name="Picture 5">
            <a:extLst>
              <a:ext uri="{FF2B5EF4-FFF2-40B4-BE49-F238E27FC236}">
                <a16:creationId xmlns:a16="http://schemas.microsoft.com/office/drawing/2014/main" id="{7316D94A-D39D-FC49-8E4D-B7BCD190FEE8}"/>
              </a:ext>
            </a:extLst>
          </p:cNvPr>
          <p:cNvPicPr>
            <a:picLocks noChangeAspect="1"/>
          </p:cNvPicPr>
          <p:nvPr/>
        </p:nvPicPr>
        <p:blipFill>
          <a:blip r:embed="rId3"/>
          <a:stretch>
            <a:fillRect/>
          </a:stretch>
        </p:blipFill>
        <p:spPr>
          <a:xfrm>
            <a:off x="1794440" y="3896522"/>
            <a:ext cx="9559360" cy="454153"/>
          </a:xfrm>
          <a:prstGeom prst="rect">
            <a:avLst/>
          </a:prstGeom>
        </p:spPr>
      </p:pic>
      <p:sp>
        <p:nvSpPr>
          <p:cNvPr id="7" name="TextBox 6">
            <a:extLst>
              <a:ext uri="{FF2B5EF4-FFF2-40B4-BE49-F238E27FC236}">
                <a16:creationId xmlns:a16="http://schemas.microsoft.com/office/drawing/2014/main" id="{E06C5EC3-81BE-7C4E-8551-16A7EDCA1356}"/>
              </a:ext>
            </a:extLst>
          </p:cNvPr>
          <p:cNvSpPr txBox="1"/>
          <p:nvPr/>
        </p:nvSpPr>
        <p:spPr>
          <a:xfrm>
            <a:off x="977031" y="4622104"/>
            <a:ext cx="9945665" cy="954107"/>
          </a:xfrm>
          <a:prstGeom prst="rect">
            <a:avLst/>
          </a:prstGeom>
          <a:noFill/>
        </p:spPr>
        <p:txBody>
          <a:bodyPr wrap="square" rtlCol="0">
            <a:spAutoFit/>
          </a:bodyPr>
          <a:lstStyle/>
          <a:p>
            <a:pPr marL="0" algn="l" defTabSz="914400" rtl="0" eaLnBrk="1" latinLnBrk="0" hangingPunct="1"/>
            <a:r>
              <a:rPr lang="en-IL" sz="2800" dirty="0"/>
              <a:t>Ultimately, linear regression with polynomial features applied yields better results than other regressors.</a:t>
            </a:r>
          </a:p>
        </p:txBody>
      </p:sp>
    </p:spTree>
    <p:extLst>
      <p:ext uri="{BB962C8B-B14F-4D97-AF65-F5344CB8AC3E}">
        <p14:creationId xmlns:p14="http://schemas.microsoft.com/office/powerpoint/2010/main" val="2804600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Conclusions</a:t>
            </a:r>
          </a:p>
        </p:txBody>
      </p:sp>
      <p:sp>
        <p:nvSpPr>
          <p:cNvPr id="4" name="Content Placeholder 3">
            <a:extLst>
              <a:ext uri="{FF2B5EF4-FFF2-40B4-BE49-F238E27FC236}">
                <a16:creationId xmlns:a16="http://schemas.microsoft.com/office/drawing/2014/main" id="{F4A32898-A8A2-624E-A862-DCD0BC72CEC1}"/>
              </a:ext>
            </a:extLst>
          </p:cNvPr>
          <p:cNvSpPr>
            <a:spLocks noGrp="1"/>
          </p:cNvSpPr>
          <p:nvPr>
            <p:ph idx="1"/>
          </p:nvPr>
        </p:nvSpPr>
        <p:spPr/>
        <p:txBody>
          <a:bodyPr>
            <a:normAutofit/>
          </a:bodyPr>
          <a:lstStyle/>
          <a:p>
            <a:pPr algn="l" rtl="0"/>
            <a:r>
              <a:rPr lang="en-IL" sz="2400" dirty="0"/>
              <a:t>The bee.deals platform is pretty democratic – lower ranked users have almost the same chances for their posts to become popular as higher ranked users</a:t>
            </a:r>
          </a:p>
          <a:p>
            <a:pPr algn="l" rtl="0"/>
            <a:r>
              <a:rPr lang="en-IL" sz="2400" dirty="0"/>
              <a:t>There is no ‘sweet spot’ for the price of the item posted for the item to gain traction</a:t>
            </a:r>
          </a:p>
          <a:p>
            <a:pPr algn="l" rtl="0"/>
            <a:r>
              <a:rPr lang="en-IL" sz="2400" dirty="0"/>
              <a:t>Free shipping is not a predictor for item popularity. Curiously though, higher ranked users tend to recommend items with more expensive shipping.</a:t>
            </a:r>
          </a:p>
          <a:p>
            <a:pPr algn="l" rtl="0"/>
            <a:r>
              <a:rPr lang="en-IL" sz="2400" dirty="0"/>
              <a:t>Length of item description does count – one should take the time to ‘invest’ in the post he/she is writing</a:t>
            </a:r>
          </a:p>
          <a:p>
            <a:pPr marL="0" indent="0" algn="l" rtl="0">
              <a:buNone/>
            </a:pPr>
            <a:endParaRPr lang="en-IL" sz="2400" dirty="0"/>
          </a:p>
        </p:txBody>
      </p:sp>
    </p:spTree>
    <p:extLst>
      <p:ext uri="{BB962C8B-B14F-4D97-AF65-F5344CB8AC3E}">
        <p14:creationId xmlns:p14="http://schemas.microsoft.com/office/powerpoint/2010/main" val="27691358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Conclusions</a:t>
            </a:r>
          </a:p>
        </p:txBody>
      </p:sp>
      <p:sp>
        <p:nvSpPr>
          <p:cNvPr id="4" name="Content Placeholder 3">
            <a:extLst>
              <a:ext uri="{FF2B5EF4-FFF2-40B4-BE49-F238E27FC236}">
                <a16:creationId xmlns:a16="http://schemas.microsoft.com/office/drawing/2014/main" id="{F4A32898-A8A2-624E-A862-DCD0BC72CEC1}"/>
              </a:ext>
            </a:extLst>
          </p:cNvPr>
          <p:cNvSpPr>
            <a:spLocks noGrp="1"/>
          </p:cNvSpPr>
          <p:nvPr>
            <p:ph idx="1"/>
          </p:nvPr>
        </p:nvSpPr>
        <p:spPr/>
        <p:txBody>
          <a:bodyPr>
            <a:normAutofit/>
          </a:bodyPr>
          <a:lstStyle/>
          <a:p>
            <a:pPr algn="l" rtl="0"/>
            <a:r>
              <a:rPr lang="en-IL" sz="2400" dirty="0"/>
              <a:t>We can’t predict a post’s popularity ‘naively’, only knowing what’s known at the time the post is added – it’s verbal content, price/shipping and it’s author’s characteristics</a:t>
            </a:r>
          </a:p>
          <a:p>
            <a:pPr algn="l" rtl="0"/>
            <a:r>
              <a:rPr lang="en-IL" sz="2400" dirty="0"/>
              <a:t>However we can somewhat reliably predict a single dimension of a post’s popularity (e.g. number of likes) when we take into account other dimensions of popularity , such as it’s ‘boughts’, clicks and impressions. </a:t>
            </a:r>
          </a:p>
        </p:txBody>
      </p:sp>
    </p:spTree>
    <p:extLst>
      <p:ext uri="{BB962C8B-B14F-4D97-AF65-F5344CB8AC3E}">
        <p14:creationId xmlns:p14="http://schemas.microsoft.com/office/powerpoint/2010/main" val="361718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Goals</a:t>
            </a:r>
          </a:p>
        </p:txBody>
      </p:sp>
      <p:sp>
        <p:nvSpPr>
          <p:cNvPr id="3" name="Content Placeholder 2">
            <a:extLst>
              <a:ext uri="{FF2B5EF4-FFF2-40B4-BE49-F238E27FC236}">
                <a16:creationId xmlns:a16="http://schemas.microsoft.com/office/drawing/2014/main" id="{23643BBB-7ABE-B64C-A4B2-B3750A666F6C}"/>
              </a:ext>
            </a:extLst>
          </p:cNvPr>
          <p:cNvSpPr>
            <a:spLocks noGrp="1"/>
          </p:cNvSpPr>
          <p:nvPr>
            <p:ph idx="1"/>
          </p:nvPr>
        </p:nvSpPr>
        <p:spPr>
          <a:xfrm>
            <a:off x="838200" y="1575104"/>
            <a:ext cx="10515600" cy="4351338"/>
          </a:xfrm>
        </p:spPr>
        <p:txBody>
          <a:bodyPr/>
          <a:lstStyle/>
          <a:p>
            <a:pPr algn="l" rtl="0"/>
            <a:r>
              <a:rPr lang="en-IL" dirty="0"/>
              <a:t>To look for a connection between </a:t>
            </a:r>
            <a:r>
              <a:rPr lang="en-IL" b="1" dirty="0"/>
              <a:t>price and likes/’boughts’ </a:t>
            </a:r>
            <a:r>
              <a:rPr lang="en-IL" dirty="0"/>
              <a:t>– perhaps there is a normal distribution, where both 20 cents aliexpress items and premium 2000$ laptops are less popular, while reasonably priced products in the middle get traction?</a:t>
            </a:r>
          </a:p>
          <a:p>
            <a:pPr algn="l" rtl="0"/>
            <a:r>
              <a:rPr lang="en-IL" dirty="0"/>
              <a:t>Is the platform generally </a:t>
            </a:r>
            <a:r>
              <a:rPr lang="en-IL" b="1" dirty="0"/>
              <a:t>‘fair’ to new users </a:t>
            </a:r>
            <a:r>
              <a:rPr lang="en-IL" dirty="0"/>
              <a:t>– do higher ranking users get more likes?</a:t>
            </a:r>
          </a:p>
          <a:p>
            <a:pPr algn="l" rtl="0"/>
            <a:r>
              <a:rPr lang="en-IL" dirty="0"/>
              <a:t>Are items with </a:t>
            </a:r>
            <a:r>
              <a:rPr lang="en-IL" b="1" dirty="0"/>
              <a:t>free shipping more popular </a:t>
            </a:r>
            <a:r>
              <a:rPr lang="en-IL" dirty="0"/>
              <a:t>regardless of their price? Israelis tend to really love free shipping, sometimes to the point of being almost blinded by it and disregarding the overall attractiveness of the deal.</a:t>
            </a:r>
          </a:p>
        </p:txBody>
      </p:sp>
    </p:spTree>
    <p:extLst>
      <p:ext uri="{BB962C8B-B14F-4D97-AF65-F5344CB8AC3E}">
        <p14:creationId xmlns:p14="http://schemas.microsoft.com/office/powerpoint/2010/main" val="1198230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Goals</a:t>
            </a:r>
          </a:p>
        </p:txBody>
      </p:sp>
      <p:sp>
        <p:nvSpPr>
          <p:cNvPr id="3" name="Content Placeholder 2">
            <a:extLst>
              <a:ext uri="{FF2B5EF4-FFF2-40B4-BE49-F238E27FC236}">
                <a16:creationId xmlns:a16="http://schemas.microsoft.com/office/drawing/2014/main" id="{23643BBB-7ABE-B64C-A4B2-B3750A666F6C}"/>
              </a:ext>
            </a:extLst>
          </p:cNvPr>
          <p:cNvSpPr>
            <a:spLocks noGrp="1"/>
          </p:cNvSpPr>
          <p:nvPr>
            <p:ph idx="1"/>
          </p:nvPr>
        </p:nvSpPr>
        <p:spPr>
          <a:xfrm>
            <a:off x="838200" y="1575104"/>
            <a:ext cx="10515600" cy="4351338"/>
          </a:xfrm>
        </p:spPr>
        <p:txBody>
          <a:bodyPr/>
          <a:lstStyle/>
          <a:p>
            <a:pPr algn="l" rtl="0"/>
            <a:r>
              <a:rPr lang="en-IL" dirty="0"/>
              <a:t>Can the </a:t>
            </a:r>
            <a:r>
              <a:rPr lang="en-IL" b="1" dirty="0"/>
              <a:t>number of comments predict the number of likes and ‘boughts’</a:t>
            </a:r>
            <a:r>
              <a:rPr lang="en-IL" dirty="0"/>
              <a:t>?</a:t>
            </a:r>
            <a:r>
              <a:rPr lang="en-IL" b="1" dirty="0"/>
              <a:t> </a:t>
            </a:r>
            <a:r>
              <a:rPr lang="en-IL" dirty="0"/>
              <a:t>It would make sense that those are connected, but sometimes people like to discuss for the sake of discussion and argue for the sake of argument…</a:t>
            </a:r>
          </a:p>
          <a:p>
            <a:pPr algn="l" rtl="0"/>
            <a:r>
              <a:rPr lang="en-IL" dirty="0"/>
              <a:t>Is it possible to </a:t>
            </a:r>
            <a:r>
              <a:rPr lang="en-IL" b="1" dirty="0"/>
              <a:t>predict the popularity of a deal ‘naively’</a:t>
            </a:r>
            <a:r>
              <a:rPr lang="en-IL" dirty="0"/>
              <a:t> – only knowing the post content/price/shipping/user rank, as if </a:t>
            </a:r>
            <a:r>
              <a:rPr lang="en-IL" b="1" dirty="0"/>
              <a:t>we only have the parameters of the deal at the time it was posted</a:t>
            </a:r>
            <a:r>
              <a:rPr lang="en-IL" dirty="0"/>
              <a:t>?</a:t>
            </a:r>
          </a:p>
        </p:txBody>
      </p:sp>
    </p:spTree>
    <p:extLst>
      <p:ext uri="{BB962C8B-B14F-4D97-AF65-F5344CB8AC3E}">
        <p14:creationId xmlns:p14="http://schemas.microsoft.com/office/powerpoint/2010/main" val="1080404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Data Acquisition</a:t>
            </a:r>
          </a:p>
        </p:txBody>
      </p:sp>
      <p:sp>
        <p:nvSpPr>
          <p:cNvPr id="3" name="Content Placeholder 2">
            <a:extLst>
              <a:ext uri="{FF2B5EF4-FFF2-40B4-BE49-F238E27FC236}">
                <a16:creationId xmlns:a16="http://schemas.microsoft.com/office/drawing/2014/main" id="{23643BBB-7ABE-B64C-A4B2-B3750A666F6C}"/>
              </a:ext>
            </a:extLst>
          </p:cNvPr>
          <p:cNvSpPr>
            <a:spLocks noGrp="1"/>
          </p:cNvSpPr>
          <p:nvPr>
            <p:ph idx="1"/>
          </p:nvPr>
        </p:nvSpPr>
        <p:spPr>
          <a:xfrm>
            <a:off x="838200" y="1575104"/>
            <a:ext cx="10515600" cy="4351338"/>
          </a:xfrm>
        </p:spPr>
        <p:txBody>
          <a:bodyPr/>
          <a:lstStyle/>
          <a:p>
            <a:pPr marL="0" indent="0" algn="l" rtl="0">
              <a:buNone/>
            </a:pPr>
            <a:r>
              <a:rPr lang="en-IL" dirty="0"/>
              <a:t>The site’s content is generated dynamically by an Angular front-end querying a PHP back-end. The front-end receives its’ data in JSON format and processes it to spit out the website HTML.</a:t>
            </a:r>
          </a:p>
          <a:p>
            <a:pPr marL="0" indent="0" algn="l" rtl="0">
              <a:buNone/>
            </a:pPr>
            <a:r>
              <a:rPr lang="en-IL" dirty="0"/>
              <a:t>It would have been possible to scrape the website using a </a:t>
            </a:r>
            <a:r>
              <a:rPr lang="en-US" dirty="0"/>
              <a:t>WebDriver</a:t>
            </a:r>
            <a:r>
              <a:rPr lang="en-IL" dirty="0"/>
              <a:t> like Selenium. We can however inspect the front-end requests sent to the back-end. Luckily, by mimicing those calls and disguising ourselves as the site front-end, we can query the back-end and use the endless scroll mechanism to fetch the JSON data of all the deals ever posted, page by page.</a:t>
            </a:r>
          </a:p>
          <a:p>
            <a:pPr marL="0" indent="0" algn="l" rtl="0">
              <a:buNone/>
            </a:pPr>
            <a:endParaRPr lang="en-US" dirty="0"/>
          </a:p>
        </p:txBody>
      </p:sp>
    </p:spTree>
    <p:extLst>
      <p:ext uri="{BB962C8B-B14F-4D97-AF65-F5344CB8AC3E}">
        <p14:creationId xmlns:p14="http://schemas.microsoft.com/office/powerpoint/2010/main" val="4247780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Data Acquisition</a:t>
            </a:r>
          </a:p>
        </p:txBody>
      </p:sp>
      <p:pic>
        <p:nvPicPr>
          <p:cNvPr id="4" name="Content Placeholder 3">
            <a:extLst>
              <a:ext uri="{FF2B5EF4-FFF2-40B4-BE49-F238E27FC236}">
                <a16:creationId xmlns:a16="http://schemas.microsoft.com/office/drawing/2014/main" id="{3EAFDF30-F9AC-AE41-8807-F893BB8E557F}"/>
              </a:ext>
            </a:extLst>
          </p:cNvPr>
          <p:cNvPicPr>
            <a:picLocks noGrp="1" noChangeAspect="1"/>
          </p:cNvPicPr>
          <p:nvPr>
            <p:ph idx="1"/>
          </p:nvPr>
        </p:nvPicPr>
        <p:blipFill>
          <a:blip r:embed="rId2"/>
          <a:stretch>
            <a:fillRect/>
          </a:stretch>
        </p:blipFill>
        <p:spPr>
          <a:xfrm>
            <a:off x="2182871" y="1474592"/>
            <a:ext cx="7826258" cy="4351338"/>
          </a:xfrm>
          <a:prstGeom prst="rect">
            <a:avLst/>
          </a:prstGeom>
        </p:spPr>
      </p:pic>
    </p:spTree>
    <p:extLst>
      <p:ext uri="{BB962C8B-B14F-4D97-AF65-F5344CB8AC3E}">
        <p14:creationId xmlns:p14="http://schemas.microsoft.com/office/powerpoint/2010/main" val="2057108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842E-3D78-FD48-8E55-AFE7C517E585}"/>
              </a:ext>
            </a:extLst>
          </p:cNvPr>
          <p:cNvSpPr>
            <a:spLocks noGrp="1"/>
          </p:cNvSpPr>
          <p:nvPr>
            <p:ph type="title"/>
          </p:nvPr>
        </p:nvSpPr>
        <p:spPr>
          <a:xfrm>
            <a:off x="838200" y="500062"/>
            <a:ext cx="10515600" cy="1325563"/>
          </a:xfrm>
        </p:spPr>
        <p:txBody>
          <a:bodyPr/>
          <a:lstStyle/>
          <a:p>
            <a:pPr algn="ctr"/>
            <a:r>
              <a:rPr lang="en-IL" dirty="0"/>
              <a:t>Data Acquisition</a:t>
            </a:r>
          </a:p>
        </p:txBody>
      </p:sp>
      <p:sp>
        <p:nvSpPr>
          <p:cNvPr id="5" name="Content Placeholder 4">
            <a:extLst>
              <a:ext uri="{FF2B5EF4-FFF2-40B4-BE49-F238E27FC236}">
                <a16:creationId xmlns:a16="http://schemas.microsoft.com/office/drawing/2014/main" id="{8E869BE0-A764-DF4D-8FC0-A9CFF64B20CE}"/>
              </a:ext>
            </a:extLst>
          </p:cNvPr>
          <p:cNvSpPr>
            <a:spLocks noGrp="1"/>
          </p:cNvSpPr>
          <p:nvPr>
            <p:ph idx="1"/>
          </p:nvPr>
        </p:nvSpPr>
        <p:spPr/>
        <p:txBody>
          <a:bodyPr/>
          <a:lstStyle/>
          <a:p>
            <a:pPr marL="0" indent="0" algn="l" defTabSz="914400" rtl="0" eaLnBrk="1" latinLnBrk="0" hangingPunct="1">
              <a:lnSpc>
                <a:spcPct val="90000"/>
              </a:lnSpc>
              <a:spcBef>
                <a:spcPts val="1000"/>
              </a:spcBef>
              <a:buNone/>
            </a:pPr>
            <a:r>
              <a:rPr lang="en-IL" dirty="0"/>
              <a:t>The JSON is parsed, flattened to remove the multi-level hierarchical structure, and added to a list that will be appended into a Pandas dataframe. After a few hours, we have our results.</a:t>
            </a:r>
          </a:p>
          <a:p>
            <a:pPr marL="0" indent="0" algn="l" defTabSz="914400" rtl="0" eaLnBrk="1" latinLnBrk="0" hangingPunct="1">
              <a:lnSpc>
                <a:spcPct val="90000"/>
              </a:lnSpc>
              <a:spcBef>
                <a:spcPts val="1000"/>
              </a:spcBef>
              <a:buNone/>
            </a:pPr>
            <a:endParaRPr lang="en-IL" dirty="0"/>
          </a:p>
        </p:txBody>
      </p:sp>
      <p:pic>
        <p:nvPicPr>
          <p:cNvPr id="6" name="Picture 5">
            <a:extLst>
              <a:ext uri="{FF2B5EF4-FFF2-40B4-BE49-F238E27FC236}">
                <a16:creationId xmlns:a16="http://schemas.microsoft.com/office/drawing/2014/main" id="{DDC44845-8C40-BF47-9D65-1179696E997B}"/>
              </a:ext>
            </a:extLst>
          </p:cNvPr>
          <p:cNvPicPr>
            <a:picLocks noChangeAspect="1"/>
          </p:cNvPicPr>
          <p:nvPr/>
        </p:nvPicPr>
        <p:blipFill>
          <a:blip r:embed="rId2"/>
          <a:stretch>
            <a:fillRect/>
          </a:stretch>
        </p:blipFill>
        <p:spPr>
          <a:xfrm>
            <a:off x="1511300" y="3429000"/>
            <a:ext cx="4584700" cy="1117600"/>
          </a:xfrm>
          <a:prstGeom prst="rect">
            <a:avLst/>
          </a:prstGeom>
        </p:spPr>
      </p:pic>
    </p:spTree>
    <p:extLst>
      <p:ext uri="{BB962C8B-B14F-4D97-AF65-F5344CB8AC3E}">
        <p14:creationId xmlns:p14="http://schemas.microsoft.com/office/powerpoint/2010/main" val="1384872346"/>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1994</TotalTime>
  <Words>2480</Words>
  <Application>Microsoft Macintosh PowerPoint</Application>
  <PresentationFormat>Widescreen</PresentationFormat>
  <Paragraphs>210</Paragraphs>
  <Slides>48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ערכת נושא Office</vt:lpstr>
      <vt:lpstr>PowerPoint Presentation</vt:lpstr>
      <vt:lpstr>Introduction</vt:lpstr>
      <vt:lpstr>PowerPoint Presentation</vt:lpstr>
      <vt:lpstr>PowerPoint Presentation</vt:lpstr>
      <vt:lpstr>Goals</vt:lpstr>
      <vt:lpstr>Goals</vt:lpstr>
      <vt:lpstr>Data Acquisition</vt:lpstr>
      <vt:lpstr>Data Acquisition</vt:lpstr>
      <vt:lpstr>Data Acquisition</vt:lpstr>
      <vt:lpstr>Data Handling</vt:lpstr>
      <vt:lpstr>Data Handling</vt:lpstr>
      <vt:lpstr>Extra Features</vt:lpstr>
      <vt:lpstr>Extra Features</vt:lpstr>
      <vt:lpstr>Extra Features</vt:lpstr>
      <vt:lpstr>Extra Features</vt:lpstr>
      <vt:lpstr>Extra Features</vt:lpstr>
      <vt:lpstr>Data Handling</vt:lpstr>
      <vt:lpstr>Data Handling</vt:lpstr>
      <vt:lpstr>Data Handling</vt:lpstr>
      <vt:lpstr>Data Analysis</vt:lpstr>
      <vt:lpstr>Data Analysis</vt:lpstr>
      <vt:lpstr>Data Analysis</vt:lpstr>
      <vt:lpstr>Data Analysis</vt:lpstr>
      <vt:lpstr>Data Analysis</vt:lpstr>
      <vt:lpstr>Data Analysis</vt:lpstr>
      <vt:lpstr>Data Analysis</vt:lpstr>
      <vt:lpstr>Data Analysis</vt:lpstr>
      <vt:lpstr>Data Analysis</vt:lpstr>
      <vt:lpstr>Data Analysis</vt:lpstr>
      <vt:lpstr>Data Analysis</vt:lpstr>
      <vt:lpstr>Data Analysis</vt:lpstr>
      <vt:lpstr>Data Analysis</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Conclusions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Eti z</dc:creator>
  <cp:lastModifiedBy>Boris</cp:lastModifiedBy>
  <cp:revision>47</cp:revision>
  <dcterms:created xsi:type="dcterms:W3CDTF">2021-06-22T11:09:27Z</dcterms:created>
  <dcterms:modified xsi:type="dcterms:W3CDTF">2021-07-04T18:35:30Z</dcterms:modified>
</cp:coreProperties>
</file>